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82" r:id="rId2"/>
    <p:sldId id="281" r:id="rId3"/>
    <p:sldId id="260" r:id="rId4"/>
    <p:sldId id="259" r:id="rId5"/>
    <p:sldId id="278" r:id="rId6"/>
    <p:sldId id="275" r:id="rId7"/>
    <p:sldId id="274" r:id="rId8"/>
    <p:sldId id="273" r:id="rId9"/>
    <p:sldId id="272" r:id="rId10"/>
    <p:sldId id="271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pane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49" d="100"/>
          <a:sy n="49" d="100"/>
        </p:scale>
        <p:origin x="-108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10-18T11:08:41.750" idx="2">
    <p:pos x="-8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090CC-2743-4F56-A80A-11B29043BB8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D08A7-E775-4D6F-B463-B25B7FADD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EFC23-7AAC-4D39-9415-54EDEC73CC43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6AD15-93AD-4A12-810E-9F66509B27F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3D941-C246-4D5B-837F-EABBB7FF5E6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9441B-8797-45E1-9FB2-2582194F1A8A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C742E-3C8F-4AF2-B516-986657969247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Show Propane Beaker hot plate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2A46B-D0D6-4513-ADD3-1203EC62C8BA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0C8DC0-D47C-4EDA-B5DF-1C2F3D3D5B3B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06C73D-9B9E-4FF7-B61D-E35698EF70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The History of Propane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Discovery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1910, Dr. Walter Snelling a chemist and explosives expert for the U.S. Bureau of Mines, was contacted to investigate vapors coming from a gasoline tank on a newly purchased Ford Model T.</a:t>
            </a:r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Dr. Snelling filled a glass jug with the gasoline and discovered on his way back to the lab that volatile vapors were forming in the jug, causing its cork to repeatedly pop out.</a:t>
            </a:r>
            <a:br>
              <a:rPr lang="en-US" dirty="0" smtClean="0"/>
            </a:br>
            <a:r>
              <a:rPr lang="en-US" dirty="0" smtClean="0"/>
              <a:t>After dividing the gas into its liquid and gaseous components, he learned that propane was one component of the liquefied gas mixture</a:t>
            </a:r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448931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For the Farm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Vehicles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Farm Equipment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Crop drying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Crop Cultivation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Pest Control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Propane Cannon (Noise for Pests)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Tractors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Animal Husbandry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Heating Barns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Refrigeration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edneck Co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1"/>
            <a:ext cx="7620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2514600"/>
            <a:ext cx="8686800" cy="4343400"/>
          </a:xfrm>
        </p:spPr>
        <p:txBody>
          <a:bodyPr/>
          <a:lstStyle/>
          <a:p>
            <a:pPr lvl="7">
              <a:buFont typeface="Wingdings" pitchFamily="1" charset="2"/>
              <a:buChar char="§"/>
              <a:defRPr/>
            </a:pPr>
            <a:r>
              <a:rPr lang="en-US" sz="3600" dirty="0" smtClean="0">
                <a:effectLst/>
              </a:rPr>
              <a:t>20% Crude Oil </a:t>
            </a:r>
          </a:p>
          <a:p>
            <a:pPr lvl="7">
              <a:buFont typeface="Wingdings" pitchFamily="1" charset="2"/>
              <a:buChar char="§"/>
              <a:defRPr/>
            </a:pPr>
            <a:r>
              <a:rPr lang="en-US" sz="3600" dirty="0" smtClean="0">
                <a:effectLst/>
              </a:rPr>
              <a:t>80% “wet” Natural Gas</a:t>
            </a:r>
          </a:p>
          <a:p>
            <a:pPr lvl="8">
              <a:buFont typeface="Wingdings" pitchFamily="1" charset="2"/>
              <a:buChar char="§"/>
              <a:defRPr/>
            </a:pPr>
            <a:r>
              <a:rPr lang="en-US" sz="2400" dirty="0" smtClean="0">
                <a:effectLst/>
              </a:rPr>
              <a:t>HD 5 Propane is a mixture of Butane and Propane.</a:t>
            </a:r>
          </a:p>
          <a:p>
            <a:pPr lvl="8">
              <a:buFont typeface="Wingdings" pitchFamily="1" charset="2"/>
              <a:buChar char="§"/>
              <a:defRPr/>
            </a:pPr>
            <a:r>
              <a:rPr lang="en-US" sz="2400" dirty="0" smtClean="0"/>
              <a:t>Inside a container there is 100% gas no air.</a:t>
            </a:r>
            <a:endParaRPr lang="en-US" dirty="0" smtClean="0"/>
          </a:p>
        </p:txBody>
      </p:sp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 smtClean="0"/>
              <a:t>Propane is Processed </a:t>
            </a:r>
            <a:br>
              <a:rPr lang="en-US" sz="4800" dirty="0" smtClean="0"/>
            </a:br>
            <a:r>
              <a:rPr lang="en-US" sz="4800" dirty="0" smtClean="0"/>
              <a:t>from two sources: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Char char="§"/>
              <a:defRPr/>
            </a:pPr>
            <a:endParaRPr lang="en-US" sz="3600" dirty="0" smtClean="0">
              <a:effectLst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Char char="§"/>
              <a:defRPr/>
            </a:pPr>
            <a:r>
              <a:rPr lang="en-US" sz="3600" dirty="0" smtClean="0">
                <a:effectLst/>
              </a:rPr>
              <a:t>Will expand when heat is applied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Char char="§"/>
              <a:defRPr/>
            </a:pPr>
            <a:endParaRPr lang="en-US" sz="3600" dirty="0" smtClean="0">
              <a:effectLst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Char char="§"/>
              <a:defRPr/>
            </a:pPr>
            <a:r>
              <a:rPr lang="en-US" sz="3600" dirty="0" smtClean="0">
                <a:effectLst/>
              </a:rPr>
              <a:t>Non-toxic, but presents possible 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None/>
              <a:defRPr/>
            </a:pPr>
            <a:r>
              <a:rPr lang="en-US" sz="3600" dirty="0" smtClean="0">
                <a:effectLst/>
              </a:rPr>
              <a:t>	inhalation hazards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None/>
              <a:defRPr/>
            </a:pPr>
            <a:endParaRPr lang="en-US" sz="3600" dirty="0" smtClean="0">
              <a:effectLst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Char char="§"/>
              <a:defRPr/>
            </a:pPr>
            <a:r>
              <a:rPr lang="en-US" sz="3600" dirty="0" smtClean="0">
                <a:effectLst/>
              </a:rPr>
              <a:t>When released in a confined space,	propane can displace oxygen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Font typeface="Wingdings" pitchFamily="1" charset="2"/>
              <a:buNone/>
              <a:defRPr/>
            </a:pPr>
            <a:endParaRPr lang="en-US" sz="3600" dirty="0" smtClean="0">
              <a:effectLst/>
            </a:endParaRPr>
          </a:p>
          <a:p>
            <a:pPr>
              <a:lnSpc>
                <a:spcPct val="75000"/>
              </a:lnSpc>
              <a:buFont typeface="Wingdings" pitchFamily="1" charset="2"/>
              <a:buChar char="§"/>
              <a:defRPr/>
            </a:pPr>
            <a:r>
              <a:rPr lang="en-US" sz="3600" dirty="0" smtClean="0">
                <a:effectLst/>
              </a:rPr>
              <a:t>Propane weighs 4-1/4 lbs. per gallon</a:t>
            </a:r>
            <a:endParaRPr lang="en-US" dirty="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/>
              <a:t>LP-Gas Characteristics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766763" y="609600"/>
            <a:ext cx="76374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charset="0"/>
              </a:rPr>
              <a:t>Characteristics of </a:t>
            </a:r>
            <a:endParaRPr lang="en-US" sz="4800" b="1" dirty="0" smtClean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" charset="0"/>
              </a:rPr>
              <a:t>LP-Gas</a:t>
            </a:r>
            <a:endParaRPr lang="en-US" sz="4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Arial" charset="0"/>
              </a:rPr>
              <a:t>Stored as a Liquid</a:t>
            </a:r>
            <a:endParaRPr lang="en-US" sz="3600" dirty="0">
              <a:solidFill>
                <a:srgbClr val="FF802B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70532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rgbClr val="FF802B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  <a:latin typeface="Arial" charset="0"/>
              </a:rPr>
              <a:t>· Colorless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· </a:t>
            </a:r>
            <a:r>
              <a:rPr lang="en-US" sz="3600" dirty="0">
                <a:solidFill>
                  <a:schemeClr val="tx1"/>
                </a:solidFill>
                <a:latin typeface="Arial" charset="0"/>
              </a:rPr>
              <a:t>Tasteless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· </a:t>
            </a:r>
            <a:r>
              <a:rPr lang="en-US" sz="3600" dirty="0">
                <a:solidFill>
                  <a:schemeClr val="tx1"/>
                </a:solidFill>
                <a:latin typeface="Arial" charset="0"/>
              </a:rPr>
              <a:t>Usually Odorless</a:t>
            </a:r>
          </a:p>
          <a:p>
            <a:pPr lvl="2"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 vaporizes when exposed to </a:t>
            </a:r>
          </a:p>
          <a:p>
            <a:r>
              <a:rPr lang="en-US" sz="3600" dirty="0">
                <a:solidFill>
                  <a:schemeClr val="tx1"/>
                </a:solidFill>
                <a:latin typeface="Arial" charset="0"/>
              </a:rPr>
              <a:t>	   the atmosphere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-63500" y="1023938"/>
            <a:ext cx="91313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buClr>
                <a:schemeClr val="tx1"/>
              </a:buClr>
              <a:buFont typeface="Wingdings" pitchFamily="1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 Propane is odorless until an</a:t>
            </a:r>
          </a:p>
          <a:p>
            <a:pPr algn="ctr">
              <a:buClr>
                <a:schemeClr val="tx1"/>
              </a:buClr>
              <a:buFont typeface="Wingdings" pitchFamily="1" charset="2"/>
              <a:buNone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  odorant called Ethyl Mercaptan</a:t>
            </a:r>
          </a:p>
          <a:p>
            <a:pPr algn="ctr">
              <a:buClr>
                <a:schemeClr val="tx1"/>
              </a:buClr>
              <a:buFont typeface="Wingdings" pitchFamily="1" charset="2"/>
              <a:buNone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  is added at 1 pound per 10,000</a:t>
            </a:r>
          </a:p>
          <a:p>
            <a:pPr algn="ctr">
              <a:buClr>
                <a:schemeClr val="tx1"/>
              </a:buClr>
              <a:buFont typeface="Wingdings" pitchFamily="1" charset="2"/>
              <a:buNone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  gallons (one drop per 100-pound </a:t>
            </a:r>
          </a:p>
          <a:p>
            <a:pPr algn="ctr">
              <a:buClr>
                <a:schemeClr val="tx1"/>
              </a:buClr>
              <a:buFont typeface="Wingdings" pitchFamily="1" charset="2"/>
              <a:buNone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  cylinder) </a:t>
            </a:r>
          </a:p>
          <a:p>
            <a:pPr algn="ctr">
              <a:buClr>
                <a:schemeClr val="tx1"/>
              </a:buClr>
              <a:buFont typeface="Wingdings" pitchFamily="1" charset="2"/>
              <a:buChar char="§"/>
            </a:pPr>
            <a:endParaRPr lang="en-US" sz="3600" dirty="0">
              <a:solidFill>
                <a:schemeClr val="tx1"/>
              </a:solidFill>
              <a:latin typeface="Arial" charset="0"/>
            </a:endParaRPr>
          </a:p>
          <a:p>
            <a:pPr algn="ctr">
              <a:buClr>
                <a:schemeClr val="tx1"/>
              </a:buClr>
              <a:buFont typeface="Wingdings" pitchFamily="1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 This warning agent can be detected </a:t>
            </a:r>
          </a:p>
          <a:p>
            <a:pPr algn="ctr">
              <a:buClr>
                <a:schemeClr val="tx1"/>
              </a:buClr>
              <a:buFont typeface="Wingdings" pitchFamily="1" charset="2"/>
              <a:buNone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by a distinct “rotten eggs” odor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sz="3600" dirty="0">
              <a:solidFill>
                <a:srgbClr val="FF80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 smtClean="0">
              <a:latin typeface="Arial" charset="0"/>
            </a:endParaRPr>
          </a:p>
          <a:p>
            <a:pPr algn="ctr"/>
            <a:r>
              <a:rPr lang="en-US" sz="2800" dirty="0" smtClean="0">
                <a:latin typeface="Arial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t </a:t>
            </a:r>
            <a:r>
              <a:rPr lang="en-US" sz="2800" dirty="0">
                <a:solidFill>
                  <a:schemeClr val="tx1"/>
                </a:solidFill>
                <a:latin typeface="Arial" charset="0"/>
              </a:rPr>
              <a:t>any temperature above -44 F propane will begin to boil off into a vapor and therefore needs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rial" charset="0"/>
              </a:rPr>
              <a:t>to be stored in a closed container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rial" charset="0"/>
              </a:rPr>
              <a:t>Leaking liquid propane coming in contact with your skin can cause severe frost bite.</a:t>
            </a:r>
            <a:r>
              <a:rPr lang="en-US" sz="2800" dirty="0"/>
              <a:t> 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LP is stored and handled as a liquid when under pressure inside an LP-Gas Container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>
              <a:solidFill>
                <a:srgbClr val="FF80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95400" y="609600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Arial" charset="0"/>
              </a:rPr>
              <a:t>   Ratio of Expansion</a:t>
            </a:r>
            <a:endParaRPr lang="en-US" sz="3600" dirty="0">
              <a:solidFill>
                <a:srgbClr val="FF802B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62200" y="1828800"/>
            <a:ext cx="533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charset="0"/>
              </a:rPr>
              <a:t>Liquid to Vapor  -  270 to 1</a:t>
            </a:r>
            <a:endParaRPr lang="en-US" sz="2800" dirty="0">
              <a:solidFill>
                <a:srgbClr val="FF802B"/>
              </a:solidFill>
            </a:endParaRPr>
          </a:p>
          <a:p>
            <a:endParaRPr lang="en-US" sz="3600" dirty="0">
              <a:solidFill>
                <a:srgbClr val="FF802B"/>
              </a:solidFill>
            </a:endParaRPr>
          </a:p>
          <a:p>
            <a:endParaRPr lang="en-US" sz="3600" dirty="0">
              <a:solidFill>
                <a:srgbClr val="FF802B"/>
              </a:solidFill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905000" y="4648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752600" y="571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71600" y="4114800"/>
            <a:ext cx="1371600" cy="2057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029200" y="3276600"/>
            <a:ext cx="2514600" cy="304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133600" y="525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5334000" y="4648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524000" y="5029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59436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5334000" y="5638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6858000" y="5638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6248400" y="3367088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68580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257800" y="3595688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59436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5626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63246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6172200" y="3810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6096000" y="5334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51816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5715000" y="3443288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6934200" y="5029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7010400" y="4495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64008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64008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58674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6781800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762000" y="30480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Propane stored as a liquid</a:t>
            </a:r>
            <a:endParaRPr lang="en-US" dirty="0"/>
          </a:p>
        </p:txBody>
      </p:sp>
      <p:sp>
        <p:nvSpPr>
          <p:cNvPr id="16416" name="Text Box 34"/>
          <p:cNvSpPr txBox="1">
            <a:spLocks noChangeArrowheads="1"/>
          </p:cNvSpPr>
          <p:nvPr/>
        </p:nvSpPr>
        <p:spPr bwMode="auto">
          <a:xfrm>
            <a:off x="4953000" y="28194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Propane stored as a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It is this expansion factor which makes it more economical to transport and store large quantities of gaseous fuel in a small container.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algn="ctr"/>
            <a:r>
              <a:rPr lang="en-US" sz="2400" dirty="0" smtClean="0">
                <a:latin typeface="Arial" charset="0"/>
              </a:rPr>
              <a:t>At any temperature above -44 F propane will begin to boil off into a vapor and therefore needs</a:t>
            </a:r>
          </a:p>
          <a:p>
            <a:pPr algn="ctr"/>
            <a:r>
              <a:rPr lang="en-US" sz="2400" dirty="0" smtClean="0">
                <a:latin typeface="Arial" charset="0"/>
              </a:rPr>
              <a:t>to be stored in a closed container.</a:t>
            </a:r>
          </a:p>
          <a:p>
            <a:pPr algn="ctr"/>
            <a:endParaRPr lang="en-US" sz="2400" dirty="0" smtClean="0">
              <a:latin typeface="Arial" charset="0"/>
            </a:endParaRPr>
          </a:p>
          <a:p>
            <a:pPr algn="ctr"/>
            <a:r>
              <a:rPr lang="en-US" sz="2400" dirty="0" smtClean="0">
                <a:latin typeface="Arial" charset="0"/>
              </a:rPr>
              <a:t>Leaking liquid propane coming in contact with your skin can cause severe frost bite.</a:t>
            </a:r>
            <a:r>
              <a:rPr lang="en-US" sz="2400" dirty="0" smtClean="0"/>
              <a:t>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LP is stored and handled as a liquid when under pressure inside an LP-Gas Container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Natural gas does not work in this way.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Expansion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81673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The Many Uses for Propane: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5CAB"/>
              </a:solidFill>
              <a:effectLst/>
              <a:latin typeface="Times New Roman" pitchFamily="18" charset="0"/>
              <a:ea typeface="Calibri" pitchFamily="34" charset="0"/>
              <a:cs typeface="Lucida Sans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For the Home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Heat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Vehicles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Clothes Drying Water Heating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Fireplace (Aesthetics)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Cooking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5CAB"/>
              </a:solidFill>
              <a:effectLst/>
              <a:latin typeface="Times New Roman" pitchFamily="18" charset="0"/>
              <a:ea typeface="Calibri" pitchFamily="34" charset="0"/>
              <a:cs typeface="Lucida San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Lighting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Grilling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Generator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Pool Heating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Propane Torch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Weed Eating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Mosquito control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Garage/Space Heating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Portable heating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Lawn Mower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5CAB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•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Lucida Sans" pitchFamily="34" charset="0"/>
              </a:rPr>
              <a:t>Refrigeration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309</Words>
  <Application>Microsoft Office PowerPoint</Application>
  <PresentationFormat>On-screen Show (4:3)</PresentationFormat>
  <Paragraphs>103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Propane is Processed  from two sources:</vt:lpstr>
      <vt:lpstr>LP-Gas Characteristics </vt:lpstr>
      <vt:lpstr>PowerPoint Presentation</vt:lpstr>
      <vt:lpstr>PowerPoint Presentation</vt:lpstr>
      <vt:lpstr>PowerPoint Presentation</vt:lpstr>
      <vt:lpstr>PowerPoint Presentation</vt:lpstr>
      <vt:lpstr>Expansion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BHerron</dc:creator>
  <cp:lastModifiedBy>Sue Tenney</cp:lastModifiedBy>
  <cp:revision>19</cp:revision>
  <dcterms:created xsi:type="dcterms:W3CDTF">2010-07-12T17:12:52Z</dcterms:created>
  <dcterms:modified xsi:type="dcterms:W3CDTF">2013-07-15T15:25:03Z</dcterms:modified>
</cp:coreProperties>
</file>