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47"/>
  </p:handoutMasterIdLst>
  <p:sldIdLst>
    <p:sldId id="256" r:id="rId2"/>
    <p:sldId id="260" r:id="rId3"/>
    <p:sldId id="265" r:id="rId4"/>
    <p:sldId id="291" r:id="rId5"/>
    <p:sldId id="304" r:id="rId6"/>
    <p:sldId id="257" r:id="rId7"/>
    <p:sldId id="258" r:id="rId8"/>
    <p:sldId id="259" r:id="rId9"/>
    <p:sldId id="262" r:id="rId10"/>
    <p:sldId id="266" r:id="rId11"/>
    <p:sldId id="263" r:id="rId12"/>
    <p:sldId id="267" r:id="rId13"/>
    <p:sldId id="294" r:id="rId14"/>
    <p:sldId id="264" r:id="rId15"/>
    <p:sldId id="270" r:id="rId16"/>
    <p:sldId id="268" r:id="rId17"/>
    <p:sldId id="269" r:id="rId18"/>
    <p:sldId id="292" r:id="rId19"/>
    <p:sldId id="293" r:id="rId20"/>
    <p:sldId id="272" r:id="rId21"/>
    <p:sldId id="271" r:id="rId22"/>
    <p:sldId id="295" r:id="rId23"/>
    <p:sldId id="300" r:id="rId24"/>
    <p:sldId id="273" r:id="rId25"/>
    <p:sldId id="276" r:id="rId26"/>
    <p:sldId id="274" r:id="rId27"/>
    <p:sldId id="279" r:id="rId28"/>
    <p:sldId id="275" r:id="rId29"/>
    <p:sldId id="281" r:id="rId30"/>
    <p:sldId id="284" r:id="rId31"/>
    <p:sldId id="277" r:id="rId32"/>
    <p:sldId id="283" r:id="rId33"/>
    <p:sldId id="296" r:id="rId34"/>
    <p:sldId id="298" r:id="rId35"/>
    <p:sldId id="285" r:id="rId36"/>
    <p:sldId id="286" r:id="rId37"/>
    <p:sldId id="299" r:id="rId38"/>
    <p:sldId id="282" r:id="rId39"/>
    <p:sldId id="297" r:id="rId40"/>
    <p:sldId id="287" r:id="rId41"/>
    <p:sldId id="288" r:id="rId42"/>
    <p:sldId id="289" r:id="rId43"/>
    <p:sldId id="301" r:id="rId44"/>
    <p:sldId id="302" r:id="rId45"/>
    <p:sldId id="303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2785F2-1896-4834-B623-A8D442DC4F53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C725F2-EAA9-420C-A229-25B2CCFB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050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29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13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5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3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7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4EF8-7170-4ADC-924C-57B5AC574DC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ical_insulation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://www.studentenergy.org/" TargetMode="External"/><Relationship Id="rId4" Type="http://schemas.openxmlformats.org/officeDocument/2006/relationships/hyperlink" Target="https://www.studentenergy.org/topics/electricity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studentenergy.org/topics/electrical-gri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ioenergy.org/" TargetMode="External"/><Relationship Id="rId2" Type="http://schemas.openxmlformats.org/officeDocument/2006/relationships/hyperlink" Target="http://osu.us1.list-manage.com/track/click?u=54e5ae3c10de83ec37a9b8e26&amp;id=252f266e1f&amp;e=ac7b5654db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2251" y="1731401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Teaching Electricity   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333" y="2862790"/>
            <a:ext cx="7367355" cy="179150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Ohio Energy Project</a:t>
            </a:r>
          </a:p>
          <a:p>
            <a:pPr algn="ctr"/>
            <a:r>
              <a:rPr lang="en-US" sz="2800" dirty="0"/>
              <a:t>7</a:t>
            </a:r>
            <a:r>
              <a:rPr lang="en-US" sz="2800" baseline="30000" dirty="0"/>
              <a:t>th</a:t>
            </a:r>
            <a:r>
              <a:rPr lang="en-US" sz="2800" dirty="0"/>
              <a:t> and 9</a:t>
            </a:r>
            <a:r>
              <a:rPr lang="en-US" sz="2800" baseline="30000" dirty="0"/>
              <a:t>th</a:t>
            </a:r>
            <a:r>
              <a:rPr lang="en-US" sz="2800" dirty="0"/>
              <a:t> grade</a:t>
            </a:r>
          </a:p>
          <a:p>
            <a:pPr algn="ctr"/>
            <a:r>
              <a:rPr lang="en-US" sz="2800" dirty="0"/>
              <a:t>Professional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7" y="4537159"/>
            <a:ext cx="3433762" cy="20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lectrons repel each other in a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0539"/>
            <a:ext cx="5194300" cy="35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25" y="295275"/>
            <a:ext cx="3940175" cy="39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2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006" y="327992"/>
            <a:ext cx="10018713" cy="1172818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Electrical Relationships</a:t>
            </a:r>
          </a:p>
        </p:txBody>
      </p:sp>
      <p:pic>
        <p:nvPicPr>
          <p:cNvPr id="3" name="Picture 2" descr="http://www.sengpielaudio.com/ohms-law-illustrated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3" y="1679713"/>
            <a:ext cx="6042991" cy="39358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17982" y="5705061"/>
            <a:ext cx="6076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                         I x R = V</a:t>
            </a:r>
          </a:p>
          <a:p>
            <a:r>
              <a:rPr lang="en-US" sz="3200" b="1" dirty="0"/>
              <a:t>Amperage X Resistance = Voltage</a:t>
            </a:r>
          </a:p>
        </p:txBody>
      </p:sp>
    </p:spTree>
    <p:extLst>
      <p:ext uri="{BB962C8B-B14F-4D97-AF65-F5344CB8AC3E}">
        <p14:creationId xmlns:p14="http://schemas.microsoft.com/office/powerpoint/2010/main" val="10822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221" y="121251"/>
            <a:ext cx="9521824" cy="100965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Building Tips for Snap Circuits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7877" y="1060859"/>
            <a:ext cx="10913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The “wires” are embedded in the blue wire blocks of different lengths.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7877" y="2691217"/>
            <a:ext cx="10663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Each block has a different function and label.  For example, </a:t>
            </a:r>
          </a:p>
          <a:p>
            <a:r>
              <a:rPr lang="en-US" sz="2400" dirty="0"/>
              <a:t>    the green slide switch is marked  on the diagram</a:t>
            </a:r>
            <a:r>
              <a:rPr 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98" y="3886630"/>
            <a:ext cx="752475" cy="828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715" y="3928825"/>
            <a:ext cx="1962150" cy="81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380" y="5031476"/>
            <a:ext cx="9698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800" dirty="0"/>
              <a:t> </a:t>
            </a:r>
            <a:r>
              <a:rPr lang="en-US" sz="2400" dirty="0"/>
              <a:t>A clear plastic grid, labeled 1 - 10 and A - G, is to help space </a:t>
            </a:r>
          </a:p>
          <a:p>
            <a:r>
              <a:rPr lang="en-US" sz="2400" dirty="0"/>
              <a:t>    components are wires.  It functions as a printed circuit board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425" y="1747668"/>
            <a:ext cx="1971785" cy="747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99" y="1749083"/>
            <a:ext cx="1195387" cy="8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932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Building Tips for Snap Circuits, continued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6816" y="1635538"/>
            <a:ext cx="917751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Next to each part in every circuit drawing is a</a:t>
            </a:r>
          </a:p>
          <a:p>
            <a:r>
              <a:rPr lang="en-US" sz="2800" dirty="0"/>
              <a:t>    small number in black. This tells you which level </a:t>
            </a:r>
          </a:p>
          <a:p>
            <a:r>
              <a:rPr lang="en-US" sz="2800" dirty="0"/>
              <a:t>    the component is placed. </a:t>
            </a:r>
          </a:p>
          <a:p>
            <a:r>
              <a:rPr lang="en-US" sz="2800" dirty="0"/>
              <a:t>    Place all parts on level 1 first, then the 	</a:t>
            </a:r>
          </a:p>
          <a:p>
            <a:r>
              <a:rPr lang="en-US" sz="2800" dirty="0"/>
              <a:t>    parts on level 2, then the parts on level 3, etc.    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6816" y="4521975"/>
            <a:ext cx="77684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5. Some components have a </a:t>
            </a:r>
            <a:r>
              <a:rPr lang="en-US" sz="2800" b="1" dirty="0">
                <a:solidFill>
                  <a:srgbClr val="FF0000"/>
                </a:solidFill>
              </a:rPr>
              <a:t>+ </a:t>
            </a:r>
            <a:r>
              <a:rPr lang="en-US" sz="2800" dirty="0"/>
              <a:t>and a </a:t>
            </a:r>
            <a:r>
              <a:rPr lang="en-US" sz="2800" b="1" dirty="0">
                <a:solidFill>
                  <a:srgbClr val="FF0000"/>
                </a:solidFill>
              </a:rPr>
              <a:t>–</a:t>
            </a:r>
            <a:r>
              <a:rPr lang="en-US" sz="2800" dirty="0"/>
              <a:t> side</a:t>
            </a:r>
          </a:p>
          <a:p>
            <a:r>
              <a:rPr lang="en-US" sz="2800" dirty="0"/>
              <a:t>     or terminal.  The motor is an example.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9607" y="860298"/>
            <a:ext cx="901240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lesson was designed to:</a:t>
            </a:r>
          </a:p>
          <a:p>
            <a:endParaRPr lang="en-US" sz="2800" b="1" dirty="0">
              <a:solidFill>
                <a:srgbClr val="92D050"/>
              </a:solidFill>
            </a:endParaRPr>
          </a:p>
          <a:p>
            <a:endParaRPr lang="en-US" sz="2800" b="1" dirty="0">
              <a:solidFill>
                <a:srgbClr val="92D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have students build the circuit.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understand what is happening within the circuit.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hypothesize and test changes in a circuit.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troubleshoot as to why it does or doesn’t work.</a:t>
            </a:r>
          </a:p>
        </p:txBody>
      </p:sp>
    </p:spTree>
    <p:extLst>
      <p:ext uri="{BB962C8B-B14F-4D97-AF65-F5344CB8AC3E}">
        <p14:creationId xmlns:p14="http://schemas.microsoft.com/office/powerpoint/2010/main" val="75423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736" y="247650"/>
            <a:ext cx="10018713" cy="12287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Lesson 1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Circuits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4703" y="2215716"/>
            <a:ext cx="101585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Students will build series circuits. Parts include a switch, </a:t>
            </a:r>
          </a:p>
          <a:p>
            <a:r>
              <a:rPr lang="en-US" sz="2800" dirty="0"/>
              <a:t>	light, motor and battery.</a:t>
            </a:r>
          </a:p>
          <a:p>
            <a:r>
              <a:rPr lang="en-US" sz="2800" dirty="0"/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5736" y="4005936"/>
            <a:ext cx="644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Students will build parallel circuits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703" y="5300656"/>
            <a:ext cx="8438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Series and Parallel circuits can be combined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50" y="56392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15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9914" y="1093648"/>
            <a:ext cx="800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Complete questions after building Project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290827"/>
            <a:ext cx="6748272" cy="362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8234" y="3895725"/>
            <a:ext cx="1550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Build </a:t>
            </a:r>
          </a:p>
          <a:p>
            <a:pPr algn="ctr"/>
            <a:r>
              <a:rPr lang="en-US" sz="2800" b="1" dirty="0"/>
              <a:t>Project 1</a:t>
            </a:r>
          </a:p>
        </p:txBody>
      </p:sp>
    </p:spTree>
    <p:extLst>
      <p:ext uri="{BB962C8B-B14F-4D97-AF65-F5344CB8AC3E}">
        <p14:creationId xmlns:p14="http://schemas.microsoft.com/office/powerpoint/2010/main" val="29440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291" y="1929384"/>
            <a:ext cx="6538912" cy="4620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264" y="142875"/>
            <a:ext cx="10079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Build projects answering the questions </a:t>
            </a:r>
          </a:p>
          <a:p>
            <a:pPr algn="ctr"/>
            <a:r>
              <a:rPr lang="en-US" sz="3200" b="1" dirty="0"/>
              <a:t>before continuing </a:t>
            </a:r>
          </a:p>
        </p:txBody>
      </p:sp>
    </p:spTree>
    <p:extLst>
      <p:ext uri="{BB962C8B-B14F-4D97-AF65-F5344CB8AC3E}">
        <p14:creationId xmlns:p14="http://schemas.microsoft.com/office/powerpoint/2010/main" val="805101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" y="1483644"/>
            <a:ext cx="5232523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Project 11 &amp;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en-US" sz="3600" b="1" dirty="0"/>
              <a:t>:</a:t>
            </a:r>
          </a:p>
          <a:p>
            <a:pPr algn="ctr"/>
            <a:r>
              <a:rPr lang="en-US" sz="3200" b="1" dirty="0"/>
              <a:t>Add another battery</a:t>
            </a:r>
          </a:p>
          <a:p>
            <a:pPr algn="ctr"/>
            <a:r>
              <a:rPr lang="en-US" sz="3200" b="1" dirty="0"/>
              <a:t> pack in series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BE SURE</a:t>
            </a:r>
          </a:p>
          <a:p>
            <a:pPr algn="ctr"/>
            <a:r>
              <a:rPr lang="en-US" sz="2800" b="1" dirty="0"/>
              <a:t>The “+” sign on the motor</a:t>
            </a:r>
          </a:p>
          <a:p>
            <a:pPr algn="ctr"/>
            <a:r>
              <a:rPr lang="en-US" sz="2800" b="1" dirty="0"/>
              <a:t>is closest to the “–” </a:t>
            </a:r>
          </a:p>
          <a:p>
            <a:pPr algn="ctr"/>
            <a:r>
              <a:rPr lang="en-US" sz="2800" b="1" dirty="0"/>
              <a:t>(negative terminal)</a:t>
            </a:r>
          </a:p>
          <a:p>
            <a:pPr algn="ctr"/>
            <a:r>
              <a:rPr lang="en-US" sz="2800" b="1" dirty="0"/>
              <a:t>of the battery</a:t>
            </a:r>
            <a:r>
              <a:rPr lang="en-US" sz="3200" b="1" dirty="0"/>
              <a:t>.</a:t>
            </a:r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36" y="451104"/>
            <a:ext cx="6166104" cy="61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0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71" y="482727"/>
            <a:ext cx="5035317" cy="5838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4624" y="2825496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Fan and Lamp</a:t>
            </a:r>
          </a:p>
          <a:p>
            <a:pPr algn="ctr"/>
            <a:r>
              <a:rPr lang="en-US" sz="2400" b="1" dirty="0"/>
              <a:t>Wired in Series</a:t>
            </a:r>
          </a:p>
        </p:txBody>
      </p:sp>
    </p:spTree>
    <p:extLst>
      <p:ext uri="{BB962C8B-B14F-4D97-AF65-F5344CB8AC3E}">
        <p14:creationId xmlns:p14="http://schemas.microsoft.com/office/powerpoint/2010/main" val="395992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6205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Goals of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1409701"/>
            <a:ext cx="10744200" cy="544830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sz="3800" dirty="0"/>
              <a:t>Build a series, parallel and short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Understand the basic components of an electric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Build a circuit to complete a given task.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Use electronic symbols to describe and write out a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Use a meter to measure volts, current, and resistance in a circuit. 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Demonstrate ways energy can be transferred in an electric circuit (sound, light, heat, mechanical energy).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5782" y="2466975"/>
            <a:ext cx="31676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Fan and Lamp</a:t>
            </a:r>
          </a:p>
          <a:p>
            <a:pPr algn="ctr"/>
            <a:r>
              <a:rPr lang="en-US" sz="3600" b="1" dirty="0"/>
              <a:t>In Parallel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62" y="252412"/>
            <a:ext cx="62007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69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036" y="323851"/>
            <a:ext cx="9898064" cy="97155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Activity 19 </a:t>
            </a:r>
            <a:r>
              <a:rPr lang="en-US" sz="2800" dirty="0"/>
              <a:t>uses a combination of parallel and series circuits with two switches and the introduction of an integrated circuit.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51" y="1401830"/>
            <a:ext cx="4343400" cy="5178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281237"/>
            <a:ext cx="35433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0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920140" cy="722090"/>
          </a:xfrm>
        </p:spPr>
        <p:txBody>
          <a:bodyPr/>
          <a:lstStyle/>
          <a:p>
            <a:pPr algn="ctr"/>
            <a:r>
              <a:rPr lang="en-US" b="1" dirty="0"/>
              <a:t>Short Circuits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5609" y="1618197"/>
            <a:ext cx="6969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short circuit occurs when there is a no resistance path across the batteries. </a:t>
            </a:r>
          </a:p>
        </p:txBody>
      </p:sp>
      <p:pic>
        <p:nvPicPr>
          <p:cNvPr id="4" name="Picture 2" descr="Image result for short circuit in a series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83" y="555985"/>
            <a:ext cx="22479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3217" y="3900317"/>
            <a:ext cx="779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electrical devices unintentional </a:t>
            </a:r>
          </a:p>
          <a:p>
            <a:r>
              <a:rPr lang="en-US" sz="2800" dirty="0"/>
              <a:t>short circuits are usually caused </a:t>
            </a:r>
          </a:p>
          <a:p>
            <a:r>
              <a:rPr lang="en-US" sz="2800" dirty="0"/>
              <a:t>when a wire's </a:t>
            </a:r>
            <a:r>
              <a:rPr lang="en-US" sz="2800" dirty="0">
                <a:hlinkClick r:id="rId3" tooltip="Electrical insulation"/>
              </a:rPr>
              <a:t>insulation</a:t>
            </a:r>
            <a:r>
              <a:rPr lang="en-US" sz="2800" dirty="0"/>
              <a:t> breaks </a:t>
            </a:r>
          </a:p>
          <a:p>
            <a:r>
              <a:rPr lang="en-US" sz="2800" dirty="0"/>
              <a:t>down, allowing charge to flow </a:t>
            </a:r>
          </a:p>
          <a:p>
            <a:r>
              <a:rPr lang="en-US" sz="2800" dirty="0"/>
              <a:t>along a different path than the </a:t>
            </a:r>
          </a:p>
          <a:p>
            <a:r>
              <a:rPr lang="en-US" sz="2800" dirty="0"/>
              <a:t>one intended.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29" y="3391015"/>
            <a:ext cx="4126304" cy="329087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8205077" y="1907900"/>
            <a:ext cx="1173344" cy="37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Challenge</a:t>
            </a:r>
            <a:br>
              <a:rPr lang="en-US" dirty="0"/>
            </a:br>
            <a:r>
              <a:rPr lang="en-US" dirty="0"/>
              <a:t>Schematics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52" y="2093976"/>
            <a:ext cx="3077894" cy="4261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34" y="2762594"/>
            <a:ext cx="5770235" cy="2988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6279" y="172464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7888" y="2322576"/>
            <a:ext cx="24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Complex</a:t>
            </a:r>
          </a:p>
        </p:txBody>
      </p:sp>
    </p:spTree>
    <p:extLst>
      <p:ext uri="{BB962C8B-B14F-4D97-AF65-F5344CB8AC3E}">
        <p14:creationId xmlns:p14="http://schemas.microsoft.com/office/powerpoint/2010/main" val="146744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679" y="204550"/>
            <a:ext cx="10018713" cy="1312333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2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Introduction to Resistance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1698" y="1516883"/>
            <a:ext cx="1013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refers to electrical friction or resistance to flow between </a:t>
            </a:r>
          </a:p>
          <a:p>
            <a:r>
              <a:rPr lang="en-US" sz="2800" dirty="0"/>
              <a:t>     the electric current and the material it is flowing through</a:t>
            </a:r>
            <a:r>
              <a:rPr lang="en-US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3679" y="2661558"/>
            <a:ext cx="7905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limits and controls the flow of electricity.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679" y="3384111"/>
            <a:ext cx="65037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in a circuit can vary with: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length of the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thickness of the wire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metal used to make the wire.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618" y="5499857"/>
            <a:ext cx="8991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Resistors are devices that are also known as loads </a:t>
            </a:r>
          </a:p>
          <a:p>
            <a:r>
              <a:rPr lang="en-US" sz="2800" dirty="0"/>
              <a:t>	and have a set or variable resistance.</a:t>
            </a:r>
          </a:p>
        </p:txBody>
      </p:sp>
    </p:spTree>
    <p:extLst>
      <p:ext uri="{BB962C8B-B14F-4D97-AF65-F5344CB8AC3E}">
        <p14:creationId xmlns:p14="http://schemas.microsoft.com/office/powerpoint/2010/main" val="130424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electronics-tutorials.ws/dccircuits/dcp23.gif?81223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3" y="2409386"/>
            <a:ext cx="5713535" cy="21788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51457" y="5071730"/>
            <a:ext cx="7202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Resistance is measured in Ohms - </a:t>
            </a:r>
            <a:r>
              <a:rPr lang="el-GR" sz="3600" b="1" dirty="0">
                <a:solidFill>
                  <a:srgbClr val="92D050"/>
                </a:solidFill>
              </a:rPr>
              <a:t>Ω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901700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Ohm’s Law</a:t>
            </a:r>
          </a:p>
        </p:txBody>
      </p:sp>
    </p:spTree>
    <p:extLst>
      <p:ext uri="{BB962C8B-B14F-4D97-AF65-F5344CB8AC3E}">
        <p14:creationId xmlns:p14="http://schemas.microsoft.com/office/powerpoint/2010/main" val="1314191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2599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Multiple resistors can be included in a </a:t>
            </a:r>
            <a:br>
              <a:rPr lang="en-US" sz="4000" b="1" dirty="0">
                <a:solidFill>
                  <a:srgbClr val="92D050"/>
                </a:solidFill>
              </a:rPr>
            </a:br>
            <a:r>
              <a:rPr lang="en-US" sz="4000" b="1" dirty="0">
                <a:solidFill>
                  <a:srgbClr val="92D050"/>
                </a:solidFill>
              </a:rPr>
              <a:t>circuit in series or parallel.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9478" y="2126218"/>
            <a:ext cx="7941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If a circuit has several resistors in </a:t>
            </a:r>
            <a:r>
              <a:rPr lang="en-US" sz="3200" b="1" dirty="0">
                <a:solidFill>
                  <a:srgbClr val="FF0000"/>
                </a:solidFill>
              </a:rPr>
              <a:t>series</a:t>
            </a:r>
            <a:r>
              <a:rPr lang="en-US" sz="3200" dirty="0"/>
              <a:t>, </a:t>
            </a:r>
          </a:p>
          <a:p>
            <a:pPr algn="ctr"/>
            <a:r>
              <a:rPr lang="en-US" sz="3200" dirty="0"/>
              <a:t>  find the total resistance by adding </a:t>
            </a:r>
          </a:p>
          <a:p>
            <a:pPr algn="ctr"/>
            <a:r>
              <a:rPr lang="en-US" sz="3200" dirty="0"/>
              <a:t>the resistance for each resistor.</a:t>
            </a:r>
          </a:p>
        </p:txBody>
      </p:sp>
      <p:pic>
        <p:nvPicPr>
          <p:cNvPr id="5122" name="Picture 2" descr="Image result for how to find total resistance in a series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82" y="4112200"/>
            <a:ext cx="3693412" cy="20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124" y="525797"/>
            <a:ext cx="8911687" cy="8490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Multiple resistors in a series circuit.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3160490"/>
            <a:ext cx="111139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The resistors serves as a “</a:t>
            </a:r>
            <a:r>
              <a:rPr lang="en-US" sz="3000" b="1" dirty="0">
                <a:solidFill>
                  <a:srgbClr val="FF0000"/>
                </a:solidFill>
              </a:rPr>
              <a:t>voltage</a:t>
            </a:r>
            <a:r>
              <a:rPr lang="en-US" sz="3000" dirty="0">
                <a:solidFill>
                  <a:srgbClr val="FF0000"/>
                </a:solidFill>
              </a:rPr>
              <a:t> dividing network</a:t>
            </a:r>
            <a:r>
              <a:rPr lang="en-US" sz="3000" dirty="0"/>
              <a:t>” </a:t>
            </a:r>
          </a:p>
          <a:p>
            <a:r>
              <a:rPr lang="en-US" sz="3000" dirty="0"/>
              <a:t>	because the current stays the same across the circuit.</a:t>
            </a:r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The voltage is divided by the resistors.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Each resistor increases the total resistance in the circuit.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096" y="1374887"/>
            <a:ext cx="1959271" cy="10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3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8961" y="1146064"/>
            <a:ext cx="101681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In a parallel circuit, the </a:t>
            </a:r>
            <a:r>
              <a:rPr lang="en-US" sz="2800" b="1" dirty="0"/>
              <a:t>voltage</a:t>
            </a:r>
            <a:r>
              <a:rPr lang="en-US" sz="2800" dirty="0"/>
              <a:t> across each resistor</a:t>
            </a:r>
          </a:p>
          <a:p>
            <a:r>
              <a:rPr lang="en-US" sz="2800" dirty="0"/>
              <a:t>	 (and each branch of the circuit) is the same value, </a:t>
            </a:r>
          </a:p>
          <a:p>
            <a:r>
              <a:rPr lang="en-US" sz="2800" dirty="0"/>
              <a:t>           but the current (amperage) is divided.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3221" y="2865042"/>
            <a:ext cx="10639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When resistors are used in parallel, they become a </a:t>
            </a:r>
          </a:p>
          <a:p>
            <a:r>
              <a:rPr lang="en-US" sz="2800" dirty="0"/>
              <a:t>     “</a:t>
            </a:r>
            <a:r>
              <a:rPr lang="en-US" sz="2800" b="1" dirty="0"/>
              <a:t>current</a:t>
            </a:r>
            <a:r>
              <a:rPr lang="en-US" sz="2800" dirty="0"/>
              <a:t> dividing network.”  Each path reduces 	resistance.  Think multiple lanes in a highway.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3221" y="4812620"/>
            <a:ext cx="9469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current flowing through each resistor is only part of the </a:t>
            </a:r>
          </a:p>
          <a:p>
            <a:r>
              <a:rPr lang="en-US" sz="2800" dirty="0"/>
              <a:t>       total current in the circuit.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8598" y="332741"/>
            <a:ext cx="809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Multiple resistors in a parallel circuit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14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224" y="89233"/>
            <a:ext cx="8911687" cy="12808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Multiple resistors can be included in a 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circuit in parallel.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2716" y="4351513"/>
            <a:ext cx="104267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 </a:t>
            </a:r>
          </a:p>
          <a:p>
            <a:r>
              <a:rPr lang="en-US" sz="3000" baseline="30000" dirty="0"/>
              <a:t>		</a:t>
            </a: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 In other words, two branches of equal resistance are</a:t>
            </a:r>
          </a:p>
          <a:p>
            <a:r>
              <a:rPr lang="en-US" sz="3000" dirty="0"/>
              <a:t>	exactly twice as easy to get through as one </a:t>
            </a:r>
          </a:p>
          <a:p>
            <a:r>
              <a:rPr lang="en-US" sz="3000" dirty="0"/>
              <a:t>	branch alone</a:t>
            </a:r>
            <a:r>
              <a:rPr lang="en-US" sz="3200" dirty="0"/>
              <a:t>.</a:t>
            </a:r>
          </a:p>
          <a:p>
            <a:r>
              <a:rPr lang="en-US" sz="3000" dirty="0"/>
              <a:t> </a:t>
            </a:r>
          </a:p>
          <a:p>
            <a:r>
              <a:rPr lang="en-US" sz="30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22" y="1192323"/>
            <a:ext cx="2014431" cy="703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716" y="2168084"/>
            <a:ext cx="9183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To find total resistance R</a:t>
            </a:r>
            <a:r>
              <a:rPr lang="en-US" sz="3200" baseline="-25000" dirty="0"/>
              <a:t>T</a:t>
            </a:r>
            <a:r>
              <a:rPr lang="en-US" sz="3200" dirty="0"/>
              <a:t> across the circuit   </a:t>
            </a:r>
          </a:p>
          <a:p>
            <a:r>
              <a:rPr lang="en-US" sz="3200" dirty="0"/>
              <a:t>		  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RT</a:t>
            </a:r>
            <a:r>
              <a:rPr lang="en-US" sz="3200" dirty="0"/>
              <a:t> =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R1</a:t>
            </a:r>
            <a:r>
              <a:rPr lang="en-US" sz="3200" dirty="0"/>
              <a:t> +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R2</a:t>
            </a:r>
            <a:r>
              <a:rPr lang="en-US" sz="3200" dirty="0"/>
              <a:t> +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R3</a:t>
            </a:r>
            <a:r>
              <a:rPr lang="en-US" sz="3200" dirty="0"/>
              <a:t> + ...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2753" y="3436132"/>
            <a:ext cx="97738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000" dirty="0"/>
              <a:t>For example, a circuit has two resistors in parallel, </a:t>
            </a:r>
          </a:p>
          <a:p>
            <a:r>
              <a:rPr lang="en-US" sz="3000" dirty="0"/>
              <a:t>      each with 4Ω resistance. </a:t>
            </a:r>
          </a:p>
          <a:p>
            <a:r>
              <a:rPr lang="en-US" sz="3000" baseline="30000" dirty="0"/>
              <a:t>		1</a:t>
            </a:r>
            <a:r>
              <a:rPr lang="en-US" sz="3000" dirty="0"/>
              <a:t>/</a:t>
            </a:r>
            <a:r>
              <a:rPr lang="en-US" sz="3000" baseline="-25000" dirty="0"/>
              <a:t>RT</a:t>
            </a:r>
            <a:r>
              <a:rPr lang="en-US" sz="3000" dirty="0"/>
              <a:t> = </a:t>
            </a:r>
            <a:r>
              <a:rPr lang="en-US" sz="3000" baseline="30000" dirty="0"/>
              <a:t>1</a:t>
            </a:r>
            <a:r>
              <a:rPr lang="en-US" sz="3000" dirty="0"/>
              <a:t>/4Ω + </a:t>
            </a:r>
            <a:r>
              <a:rPr lang="en-US" sz="3000" baseline="30000" dirty="0"/>
              <a:t>1</a:t>
            </a:r>
            <a:r>
              <a:rPr lang="en-US" sz="3000" dirty="0"/>
              <a:t>/4Ω → </a:t>
            </a:r>
            <a:r>
              <a:rPr lang="en-US" sz="3000" baseline="30000" dirty="0"/>
              <a:t>1</a:t>
            </a:r>
            <a:r>
              <a:rPr lang="en-US" sz="3000" dirty="0"/>
              <a:t>/</a:t>
            </a:r>
            <a:r>
              <a:rPr lang="en-US" sz="3000" baseline="-25000" dirty="0"/>
              <a:t>RT</a:t>
            </a:r>
            <a:r>
              <a:rPr lang="en-US" sz="3000" dirty="0"/>
              <a:t> = </a:t>
            </a:r>
            <a:r>
              <a:rPr lang="en-US" sz="3000" baseline="30000" dirty="0"/>
              <a:t>1</a:t>
            </a:r>
            <a:r>
              <a:rPr lang="en-US" sz="3000" dirty="0"/>
              <a:t>/2Ω → R</a:t>
            </a:r>
            <a:r>
              <a:rPr lang="en-US" sz="3000" baseline="-25000" dirty="0"/>
              <a:t>T</a:t>
            </a:r>
            <a:r>
              <a:rPr lang="en-US" sz="3000" dirty="0"/>
              <a:t> = 2Ω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1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6062" y="885826"/>
            <a:ext cx="5683249" cy="14478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49" y="4263473"/>
            <a:ext cx="5495925" cy="1070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know?</a:t>
            </a:r>
          </a:p>
        </p:txBody>
      </p:sp>
      <p:pic>
        <p:nvPicPr>
          <p:cNvPr id="1026" name="Picture 2" descr="Image result for thinking per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63" y="338276"/>
            <a:ext cx="2784061" cy="2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ectricity clipart black and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4" y="3808356"/>
            <a:ext cx="2149475" cy="21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86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524" y="17961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2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Introduction to Resistance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6" y="2126222"/>
            <a:ext cx="4747254" cy="4299978"/>
          </a:xfrm>
        </p:spPr>
        <p:txBody>
          <a:bodyPr>
            <a:normAutofit lnSpcReduction="10000"/>
          </a:bodyPr>
          <a:lstStyle/>
          <a:p>
            <a:r>
              <a:rPr lang="en-US" sz="2600" i="1" dirty="0"/>
              <a:t>Types of resistors in Snap Circuits</a:t>
            </a:r>
          </a:p>
          <a:p>
            <a:r>
              <a:rPr lang="en-US" sz="2600" dirty="0"/>
              <a:t>1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5.1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10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100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1 100 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Variable Resistor</a:t>
            </a:r>
          </a:p>
          <a:p>
            <a:r>
              <a:rPr lang="en-US" sz="2600" dirty="0" err="1"/>
              <a:t>Photoresistor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electrical resisto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261671"/>
            <a:ext cx="5092700" cy="393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11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67" y="295275"/>
            <a:ext cx="5324475" cy="626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4" y="1328663"/>
            <a:ext cx="6838950" cy="790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459" y="3019647"/>
            <a:ext cx="5229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</a:t>
            </a:r>
            <a:r>
              <a:rPr lang="en-US" sz="2400" dirty="0"/>
              <a:t>:  In order to answer all the </a:t>
            </a:r>
          </a:p>
          <a:p>
            <a:r>
              <a:rPr lang="en-US" sz="2400" dirty="0"/>
              <a:t>Questions about this project, students</a:t>
            </a:r>
          </a:p>
          <a:p>
            <a:r>
              <a:rPr lang="en-US" sz="2400" dirty="0"/>
              <a:t> must first read background information</a:t>
            </a:r>
          </a:p>
          <a:p>
            <a:r>
              <a:rPr lang="en-US" sz="2400" dirty="0"/>
              <a:t> and terms.</a:t>
            </a:r>
          </a:p>
        </p:txBody>
      </p:sp>
    </p:spTree>
    <p:extLst>
      <p:ext uri="{BB962C8B-B14F-4D97-AF65-F5344CB8AC3E}">
        <p14:creationId xmlns:p14="http://schemas.microsoft.com/office/powerpoint/2010/main" val="1573590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300" y="450165"/>
            <a:ext cx="4335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Complete </a:t>
            </a:r>
          </a:p>
          <a:p>
            <a:pPr algn="ctr"/>
            <a:r>
              <a:rPr lang="en-US" sz="2400" b="1" dirty="0"/>
              <a:t>Projects 98 - Water Alarms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12" y="1793113"/>
            <a:ext cx="5620211" cy="4490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5088" y="4279392"/>
            <a:ext cx="2712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For Project 99</a:t>
            </a:r>
          </a:p>
          <a:p>
            <a:pPr algn="ctr"/>
            <a:r>
              <a:rPr lang="en-US" sz="2400" b="1" dirty="0"/>
              <a:t>Add salt to water</a:t>
            </a:r>
          </a:p>
        </p:txBody>
      </p:sp>
    </p:spTree>
    <p:extLst>
      <p:ext uri="{BB962C8B-B14F-4D97-AF65-F5344CB8AC3E}">
        <p14:creationId xmlns:p14="http://schemas.microsoft.com/office/powerpoint/2010/main" val="168348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545" y="1492186"/>
            <a:ext cx="6000750" cy="517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6210" y="493776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Adjustable Tone Generator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3624" y="2249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8680" y="1769899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Just as a faucet controls the</a:t>
            </a:r>
          </a:p>
          <a:p>
            <a:r>
              <a:rPr lang="en-US" sz="2400" dirty="0"/>
              <a:t>Amount of water that comes out of your pipe, a variable or adjustable resistor controls the</a:t>
            </a:r>
          </a:p>
          <a:p>
            <a:r>
              <a:rPr lang="en-US" sz="2400" dirty="0"/>
              <a:t>flow of electrons in a circuit.</a:t>
            </a:r>
          </a:p>
        </p:txBody>
      </p:sp>
    </p:spTree>
    <p:extLst>
      <p:ext uri="{BB962C8B-B14F-4D97-AF65-F5344CB8AC3E}">
        <p14:creationId xmlns:p14="http://schemas.microsoft.com/office/powerpoint/2010/main" val="509216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429" y="1505902"/>
            <a:ext cx="3967163" cy="497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4840" y="457200"/>
            <a:ext cx="42819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Project 172 –</a:t>
            </a:r>
          </a:p>
          <a:p>
            <a:pPr algn="ctr"/>
            <a:r>
              <a:rPr lang="en-US" sz="2800" b="1" dirty="0"/>
              <a:t>Red and Green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2276856"/>
            <a:ext cx="400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variable resistors</a:t>
            </a:r>
          </a:p>
        </p:txBody>
      </p:sp>
    </p:spTree>
    <p:extLst>
      <p:ext uri="{BB962C8B-B14F-4D97-AF65-F5344CB8AC3E}">
        <p14:creationId xmlns:p14="http://schemas.microsoft.com/office/powerpoint/2010/main" val="186651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38" y="927099"/>
            <a:ext cx="4126574" cy="5675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53" y="114300"/>
            <a:ext cx="6086475" cy="53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1447800"/>
            <a:ext cx="65453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Some materials change their resistance</a:t>
            </a:r>
          </a:p>
          <a:p>
            <a:r>
              <a:rPr lang="en-US" sz="2600" dirty="0"/>
              <a:t>	when light shines on them.</a:t>
            </a:r>
          </a:p>
          <a:p>
            <a:endParaRPr lang="en-US" sz="2600" dirty="0"/>
          </a:p>
          <a:p>
            <a:r>
              <a:rPr lang="en-US" sz="2600" dirty="0"/>
              <a:t>These light sensitive materials, such as </a:t>
            </a:r>
          </a:p>
          <a:p>
            <a:r>
              <a:rPr lang="en-US" sz="2600" dirty="0"/>
              <a:t>Cadmium Sulfide are classified as </a:t>
            </a:r>
          </a:p>
          <a:p>
            <a:r>
              <a:rPr lang="en-US" sz="2600" dirty="0"/>
              <a:t>	</a:t>
            </a:r>
            <a:r>
              <a:rPr lang="en-US" sz="2600" b="1" i="1" dirty="0" err="1"/>
              <a:t>photoresistors</a:t>
            </a:r>
            <a:r>
              <a:rPr lang="en-US" sz="2600" b="1" i="1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Resistance increases as the light</a:t>
            </a:r>
          </a:p>
          <a:p>
            <a:r>
              <a:rPr lang="en-US" sz="2600" dirty="0"/>
              <a:t>	 becomes brighter.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262" y="114300"/>
            <a:ext cx="35909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230187"/>
            <a:ext cx="5461000" cy="6337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363537"/>
            <a:ext cx="3752850" cy="1152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3800" y="1681162"/>
            <a:ext cx="46041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project has multiple </a:t>
            </a:r>
          </a:p>
          <a:p>
            <a:r>
              <a:rPr lang="en-US" sz="2800" dirty="0"/>
              <a:t>	 resistors including: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5.1K </a:t>
            </a:r>
            <a:r>
              <a:rPr lang="el-GR" sz="2800" dirty="0"/>
              <a:t>Ω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Variable resistor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Photoresistor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It also uses a transistor.</a:t>
            </a:r>
          </a:p>
          <a:p>
            <a:r>
              <a:rPr lang="en-US" sz="2800" dirty="0"/>
              <a:t>These can be considered</a:t>
            </a:r>
          </a:p>
          <a:p>
            <a:r>
              <a:rPr lang="en-US" sz="2800" dirty="0"/>
              <a:t>a current amplifiers.</a:t>
            </a:r>
          </a:p>
        </p:txBody>
      </p:sp>
    </p:spTree>
    <p:extLst>
      <p:ext uri="{BB962C8B-B14F-4D97-AF65-F5344CB8AC3E}">
        <p14:creationId xmlns:p14="http://schemas.microsoft.com/office/powerpoint/2010/main" val="2077250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2928" y="1490472"/>
            <a:ext cx="757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Optional Projects with Resistance</a:t>
            </a:r>
          </a:p>
        </p:txBody>
      </p:sp>
    </p:spTree>
    <p:extLst>
      <p:ext uri="{BB962C8B-B14F-4D97-AF65-F5344CB8AC3E}">
        <p14:creationId xmlns:p14="http://schemas.microsoft.com/office/powerpoint/2010/main" val="543308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49" y="1384300"/>
            <a:ext cx="7042263" cy="5113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37" y="176212"/>
            <a:ext cx="3362325" cy="866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614" y="1536700"/>
            <a:ext cx="38386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Two sets of batteries will </a:t>
            </a:r>
          </a:p>
          <a:p>
            <a:pPr algn="ctr"/>
            <a:r>
              <a:rPr lang="en-US" sz="2400" dirty="0"/>
              <a:t>drive the fan in opposite</a:t>
            </a:r>
          </a:p>
          <a:p>
            <a:r>
              <a:rPr lang="en-US" sz="2400" dirty="0"/>
              <a:t>directions. </a:t>
            </a:r>
          </a:p>
          <a:p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The lit LED indicates the </a:t>
            </a:r>
          </a:p>
          <a:p>
            <a:r>
              <a:rPr lang="en-US" sz="2400" dirty="0"/>
              <a:t>direction.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Turning on both switches</a:t>
            </a:r>
          </a:p>
          <a:p>
            <a:r>
              <a:rPr lang="en-US" sz="2400" dirty="0"/>
              <a:t>Causes a short circuit.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1249" y="1384300"/>
            <a:ext cx="577851" cy="698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6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0" y="1466117"/>
            <a:ext cx="4217987" cy="5014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8850" y="541774"/>
            <a:ext cx="4990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Projects 173 – Current controllers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7984" y="2322576"/>
            <a:ext cx="3696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Resistors in parallel and </a:t>
            </a:r>
          </a:p>
          <a:p>
            <a:r>
              <a:rPr lang="en-US" sz="2400" dirty="0"/>
              <a:t>series circuits.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7984" y="4059936"/>
            <a:ext cx="4922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Changing the switch, changes the path for the electrons.</a:t>
            </a:r>
          </a:p>
        </p:txBody>
      </p:sp>
    </p:spTree>
    <p:extLst>
      <p:ext uri="{BB962C8B-B14F-4D97-AF65-F5344CB8AC3E}">
        <p14:creationId xmlns:p14="http://schemas.microsoft.com/office/powerpoint/2010/main" val="371655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133" y="212630"/>
            <a:ext cx="4347371" cy="646906"/>
          </a:xfrm>
        </p:spPr>
        <p:txBody>
          <a:bodyPr/>
          <a:lstStyle/>
          <a:p>
            <a:r>
              <a:rPr lang="en-US" dirty="0"/>
              <a:t>What is Electricity?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05" y="721191"/>
            <a:ext cx="6292659" cy="796714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https://www.studentenergy.org/topics/electricity</a:t>
            </a:r>
            <a:endParaRPr lang="en-US" dirty="0"/>
          </a:p>
          <a:p>
            <a:r>
              <a:rPr lang="en-US" dirty="0"/>
              <a:t>This is a 3:10 video from </a:t>
            </a:r>
            <a:r>
              <a:rPr lang="en-US" dirty="0">
                <a:hlinkClick r:id="rId5"/>
              </a:rPr>
              <a:t>www.studentenergy.org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055" y="212630"/>
            <a:ext cx="2304445" cy="1746432"/>
          </a:xfrm>
          <a:prstGeom prst="rect">
            <a:avLst/>
          </a:prstGeom>
        </p:spPr>
      </p:pic>
      <p:pic>
        <p:nvPicPr>
          <p:cNvPr id="5" name="Electricity 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3062" y="2095500"/>
            <a:ext cx="845343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724" y="141510"/>
            <a:ext cx="8911687" cy="772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Lesson 3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5373" y="1384300"/>
            <a:ext cx="9671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Inside a meter is a fixed magnet within a movable coil.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5373" y="2377420"/>
            <a:ext cx="1062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 current flows through the coil, it creates a magnetic field.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5373" y="3370540"/>
            <a:ext cx="6380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interaction between the two</a:t>
            </a:r>
          </a:p>
          <a:p>
            <a:r>
              <a:rPr lang="en-US" sz="2800" dirty="0"/>
              <a:t>magnetic fields causes the pointer </a:t>
            </a:r>
          </a:p>
          <a:p>
            <a:r>
              <a:rPr lang="en-US" sz="2800" dirty="0"/>
              <a:t>on the meter to move.</a:t>
            </a:r>
          </a:p>
        </p:txBody>
      </p:sp>
      <p:pic>
        <p:nvPicPr>
          <p:cNvPr id="2050" name="Picture 2" descr="Image result for inside a multi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98" y="3003847"/>
            <a:ext cx="2714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27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nap circuit 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311400"/>
            <a:ext cx="2143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8700" y="368300"/>
            <a:ext cx="488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Remember the relationship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8700" y="1649880"/>
            <a:ext cx="6670145" cy="16805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current increased, resistance decreases.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current decreases, resistance increases.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Inverse relationship.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454" y="4216400"/>
            <a:ext cx="7244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snap circuit meter measures current</a:t>
            </a:r>
          </a:p>
          <a:p>
            <a:r>
              <a:rPr lang="en-US" sz="2800" dirty="0"/>
              <a:t> in a series circuit and voltage in parallel.</a:t>
            </a:r>
          </a:p>
        </p:txBody>
      </p:sp>
    </p:spTree>
    <p:extLst>
      <p:ext uri="{BB962C8B-B14F-4D97-AF65-F5344CB8AC3E}">
        <p14:creationId xmlns:p14="http://schemas.microsoft.com/office/powerpoint/2010/main" val="2029871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124" y="23041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3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3124" y="1079500"/>
            <a:ext cx="205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Activity 1</a:t>
            </a:r>
            <a:r>
              <a:rPr lang="en-US" sz="32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2009" y="2615590"/>
            <a:ext cx="4016279" cy="4460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31481" y="2433397"/>
            <a:ext cx="4660860" cy="4015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4259" y="1621726"/>
            <a:ext cx="3905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324 0-3 Voltmeter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84575" y="2282532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323 – 3mA (milliamp) Meter</a:t>
            </a:r>
          </a:p>
        </p:txBody>
      </p:sp>
    </p:spTree>
    <p:extLst>
      <p:ext uri="{BB962C8B-B14F-4D97-AF65-F5344CB8AC3E}">
        <p14:creationId xmlns:p14="http://schemas.microsoft.com/office/powerpoint/2010/main" val="1378562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176" y="-118872"/>
            <a:ext cx="2249424" cy="11521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             Activity 2: 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	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16" y="2183337"/>
            <a:ext cx="4319663" cy="454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70" y="2557233"/>
            <a:ext cx="6347725" cy="4168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6941" y="1726236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/>
              <a:t>Project 486 </a:t>
            </a:r>
          </a:p>
          <a:p>
            <a:pPr algn="ctr"/>
            <a:r>
              <a:rPr lang="en-US" sz="2400" dirty="0"/>
              <a:t> Simple Illumination 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985" y="1352340"/>
            <a:ext cx="4698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Project 325 </a:t>
            </a:r>
          </a:p>
          <a:p>
            <a:pPr algn="ctr"/>
            <a:r>
              <a:rPr lang="en-US" sz="2400" dirty="0"/>
              <a:t>Function of Adjustable Resistor</a:t>
            </a:r>
          </a:p>
        </p:txBody>
      </p:sp>
    </p:spTree>
    <p:extLst>
      <p:ext uri="{BB962C8B-B14F-4D97-AF65-F5344CB8AC3E}">
        <p14:creationId xmlns:p14="http://schemas.microsoft.com/office/powerpoint/2010/main" val="28231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47" y="1938528"/>
            <a:ext cx="5218061" cy="4389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Activity 3: 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	</a:t>
            </a:r>
            <a:r>
              <a:rPr lang="en-US" b="1" dirty="0"/>
              <a:t>Project 494 – </a:t>
            </a:r>
            <a:br>
              <a:rPr lang="en-US" dirty="0"/>
            </a:br>
            <a:r>
              <a:rPr lang="en-US" dirty="0"/>
              <a:t>Measuring the Resistance</a:t>
            </a:r>
            <a:br>
              <a:rPr lang="en-US" dirty="0"/>
            </a:br>
            <a:r>
              <a:rPr lang="en-US" dirty="0"/>
              <a:t> of Different Loads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44289" y="1450556"/>
            <a:ext cx="6562915" cy="39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9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861" y="130334"/>
            <a:ext cx="6176172" cy="747490"/>
          </a:xfrm>
        </p:spPr>
        <p:txBody>
          <a:bodyPr/>
          <a:lstStyle/>
          <a:p>
            <a:r>
              <a:rPr lang="en-US" dirty="0"/>
              <a:t>Extension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40" y="877824"/>
            <a:ext cx="94091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Continued electricity topics that may be explored </a:t>
            </a:r>
          </a:p>
          <a:p>
            <a:r>
              <a:rPr lang="en-US" sz="2800" dirty="0"/>
              <a:t>with Snap Circuits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Capacitors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Transistors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Generators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Integrated Circuits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Activity 242 builds an AM radio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88" y="3577018"/>
            <a:ext cx="4364736" cy="3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Coal Sequence Activity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4297" y="1739159"/>
            <a:ext cx="2301383" cy="4556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1024" y="3118104"/>
            <a:ext cx="44486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Place cards in proper</a:t>
            </a:r>
          </a:p>
          <a:p>
            <a:r>
              <a:rPr lang="en-US" sz="3200" dirty="0"/>
              <a:t> sequence of events.</a:t>
            </a:r>
          </a:p>
        </p:txBody>
      </p:sp>
    </p:spTree>
    <p:extLst>
      <p:ext uri="{BB962C8B-B14F-4D97-AF65-F5344CB8AC3E}">
        <p14:creationId xmlns:p14="http://schemas.microsoft.com/office/powerpoint/2010/main" val="271590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364" y="155869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Coal Sequence</a:t>
            </a:r>
            <a:br>
              <a:rPr lang="en-US" dirty="0"/>
            </a:br>
            <a:r>
              <a:rPr lang="en-US" sz="2800" dirty="0"/>
              <a:t>Where Does your Electricity Come From?</a:t>
            </a:r>
          </a:p>
        </p:txBody>
      </p:sp>
      <p:sp>
        <p:nvSpPr>
          <p:cNvPr id="2" name="Rectangle 1"/>
          <p:cNvSpPr/>
          <p:nvPr/>
        </p:nvSpPr>
        <p:spPr>
          <a:xfrm>
            <a:off x="986493" y="1504102"/>
            <a:ext cx="61286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https://www.studentenergy.org/topics/electrical-grid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025" y="155869"/>
            <a:ext cx="2534780" cy="1710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36" y="1196461"/>
            <a:ext cx="858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detailed information, follow up with the student energy 3:11 video</a:t>
            </a:r>
          </a:p>
        </p:txBody>
      </p:sp>
      <p:pic>
        <p:nvPicPr>
          <p:cNvPr id="7" name="Electrical Grid 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1364" y="1933735"/>
            <a:ext cx="9702367" cy="47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068" y="624110"/>
            <a:ext cx="9019956" cy="15338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Circuits are Everywhere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Mechanics of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2600325"/>
            <a:ext cx="1072921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lesson was written for Ohio Sea Grant by Lyndsey Manzo.</a:t>
            </a:r>
          </a:p>
          <a:p>
            <a:r>
              <a:rPr lang="en-US" sz="2800" dirty="0"/>
              <a:t>It was developed for a Solar Education Workshop presented</a:t>
            </a:r>
          </a:p>
          <a:p>
            <a:r>
              <a:rPr lang="en-US" sz="2800" dirty="0"/>
              <a:t>at OSU’s Stone Lab in June 2106.  All lessons are available at:</a:t>
            </a:r>
          </a:p>
          <a:p>
            <a:r>
              <a:rPr lang="en-US" sz="2800" dirty="0"/>
              <a:t>	</a:t>
            </a:r>
            <a:r>
              <a:rPr lang="en-US" sz="2800" dirty="0">
                <a:hlinkClick r:id="rId2"/>
              </a:rPr>
              <a:t>go.osu.edu/teachers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Copies are also can be found at the OEP website:  </a:t>
            </a:r>
          </a:p>
          <a:p>
            <a:r>
              <a:rPr lang="en-US" sz="2800" dirty="0"/>
              <a:t>	</a:t>
            </a:r>
            <a:r>
              <a:rPr lang="en-US" sz="2800"/>
              <a:t>  </a:t>
            </a:r>
            <a:r>
              <a:rPr lang="en-US" sz="2800">
                <a:hlinkClick r:id="rId3"/>
              </a:rPr>
              <a:t>www.ohioenergy.org</a:t>
            </a:r>
            <a:endParaRPr lang="en-US" sz="2800" dirty="0"/>
          </a:p>
          <a:p>
            <a:endParaRPr lang="en-US" sz="2800" i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26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57176"/>
            <a:ext cx="10018713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Circuits Exploration – Background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508" y="1284314"/>
            <a:ext cx="104973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Electricity is a </a:t>
            </a:r>
            <a:r>
              <a:rPr lang="en-US" sz="2300" b="1" i="1" dirty="0"/>
              <a:t>secondary</a:t>
            </a:r>
            <a:r>
              <a:rPr lang="en-US" sz="2300" dirty="0"/>
              <a:t> energy source.  A primary source must be </a:t>
            </a:r>
          </a:p>
          <a:p>
            <a:r>
              <a:rPr lang="en-US" sz="2300" dirty="0"/>
              <a:t>              transformed to electrical energy.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508" y="2311569"/>
            <a:ext cx="1008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Electricity produced at power plants is alternating current using a generator.</a:t>
            </a:r>
          </a:p>
          <a:p>
            <a:r>
              <a:rPr lang="en-US" sz="2400" dirty="0"/>
              <a:t>	</a:t>
            </a:r>
            <a:r>
              <a:rPr lang="en-US" sz="2400" b="1" u="sng" dirty="0"/>
              <a:t>Advantage</a:t>
            </a:r>
            <a:r>
              <a:rPr lang="en-US" sz="2400" dirty="0"/>
              <a:t>: AC can travel long distances with minimal loss of energy</a:t>
            </a:r>
          </a:p>
          <a:p>
            <a:r>
              <a:rPr lang="en-US" sz="2400" dirty="0"/>
              <a:t>		         Transformers are used to increase or decrease the voltage </a:t>
            </a:r>
          </a:p>
          <a:p>
            <a:r>
              <a:rPr lang="en-US" sz="2400" dirty="0"/>
              <a:t>                                       (electrical pressure</a:t>
            </a:r>
            <a:r>
              <a:rPr lang="en-US" dirty="0"/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508" y="3881229"/>
            <a:ext cx="114008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Chemical energy is be transformed to electrical energy in a battery –</a:t>
            </a:r>
          </a:p>
          <a:p>
            <a:r>
              <a:rPr lang="en-US" sz="2400" dirty="0"/>
              <a:t>		 Direct Current. 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Two different metals are used in a chemical solution.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The reaction at the anode end gives up electrons and the reaction at</a:t>
            </a:r>
          </a:p>
          <a:p>
            <a:r>
              <a:rPr lang="en-US" sz="2400" dirty="0"/>
              <a:t>                         the cathode end absorbs them.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This is a direct current since the electrons only flow in one direction.  </a:t>
            </a:r>
          </a:p>
          <a:p>
            <a:r>
              <a:rPr lang="en-US" sz="2400" dirty="0"/>
              <a:t>	</a:t>
            </a:r>
            <a:r>
              <a:rPr lang="en-US" sz="2400" b="1" u="sng" dirty="0"/>
              <a:t>Advantage</a:t>
            </a:r>
            <a:r>
              <a:rPr lang="en-US" sz="2400" dirty="0"/>
              <a:t>:  Portable</a:t>
            </a:r>
          </a:p>
        </p:txBody>
      </p:sp>
    </p:spTree>
    <p:extLst>
      <p:ext uri="{BB962C8B-B14F-4D97-AF65-F5344CB8AC3E}">
        <p14:creationId xmlns:p14="http://schemas.microsoft.com/office/powerpoint/2010/main" val="17256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361" y="285750"/>
            <a:ext cx="10018713" cy="10382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Why do electrons flow in a circuit?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098" y="1232853"/>
            <a:ext cx="432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Electrical potential energy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2415" y="1978174"/>
            <a:ext cx="110161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Potential energy is stored energy that an object has due to its position or shape.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2414" y="2744469"/>
            <a:ext cx="101804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An electric charge has potential energy because of its position in an electric field</a:t>
            </a:r>
            <a:r>
              <a:rPr lang="en-US" sz="2400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2415" y="3723062"/>
            <a:ext cx="112245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For example, when two negative charges are close together, they have potential </a:t>
            </a:r>
          </a:p>
          <a:p>
            <a:r>
              <a:rPr lang="en-US" sz="2100" dirty="0"/>
              <a:t>	energy because they repel each other and have the potential to push apart</a:t>
            </a:r>
            <a:r>
              <a:rPr lang="en-US" sz="2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886" y="4729993"/>
            <a:ext cx="841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If the charges move apart, their potential energy decreases</a:t>
            </a:r>
            <a:r>
              <a:rPr lang="en-US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1886" y="5457773"/>
            <a:ext cx="10884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Electric charges always move spontaneously from a position where they have</a:t>
            </a:r>
          </a:p>
          <a:p>
            <a:r>
              <a:rPr lang="en-US" sz="2100" dirty="0"/>
              <a:t>	 higher potential energy to a position where their potential energy is lower.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2014</TotalTime>
  <Words>1212</Words>
  <Application>Microsoft Office PowerPoint</Application>
  <PresentationFormat>Widescreen</PresentationFormat>
  <Paragraphs>251</Paragraphs>
  <Slides>45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Century Gothic</vt:lpstr>
      <vt:lpstr>Wingdings</vt:lpstr>
      <vt:lpstr>Wingdings 3</vt:lpstr>
      <vt:lpstr>Wisp</vt:lpstr>
      <vt:lpstr>Teaching Electricity      </vt:lpstr>
      <vt:lpstr>Goals of Session</vt:lpstr>
      <vt:lpstr>Pre-test</vt:lpstr>
      <vt:lpstr>What is Electricity?</vt:lpstr>
      <vt:lpstr>Coal Sequence Activity</vt:lpstr>
      <vt:lpstr>Coal Sequence Where Does your Electricity Come From?</vt:lpstr>
      <vt:lpstr>Circuits are Everywhere Understanding the Mechanics of Solar Technology</vt:lpstr>
      <vt:lpstr>Circuits Exploration – Background Information</vt:lpstr>
      <vt:lpstr>Why do electrons flow in a circuit?</vt:lpstr>
      <vt:lpstr>PowerPoint Presentation</vt:lpstr>
      <vt:lpstr>Electrical Relationships</vt:lpstr>
      <vt:lpstr>Building Tips for Snap Circuits</vt:lpstr>
      <vt:lpstr>Building Tips for Snap Circuits, continued</vt:lpstr>
      <vt:lpstr>PowerPoint Presentation</vt:lpstr>
      <vt:lpstr>Lesson 1 Circuits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19 uses a combination of parallel and series circuits with two switches and the introduction of an integrated circuit. </vt:lpstr>
      <vt:lpstr>Short Circuits</vt:lpstr>
      <vt:lpstr>Design Challenge Schematics </vt:lpstr>
      <vt:lpstr>Lesson 2 Introduction to Resistance</vt:lpstr>
      <vt:lpstr>PowerPoint Presentation</vt:lpstr>
      <vt:lpstr>Multiple resistors can be included in a  circuit in series or parallel. </vt:lpstr>
      <vt:lpstr>Multiple resistors in a series circuit.</vt:lpstr>
      <vt:lpstr>PowerPoint Presentation</vt:lpstr>
      <vt:lpstr>Multiple resistors can be included in a  circuit in parallel.</vt:lpstr>
      <vt:lpstr>Lesson 2 Introduction to Resistance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3 Meters</vt:lpstr>
      <vt:lpstr>PowerPoint Presentation</vt:lpstr>
      <vt:lpstr>Lesson 3 Meters</vt:lpstr>
      <vt:lpstr>                      Activity 2:      </vt:lpstr>
      <vt:lpstr>Activity 3:    Project 494 –  Measuring the Resistance  of Different Loads </vt:lpstr>
      <vt:lpstr>Extension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Electricity</dc:title>
  <dc:creator>Susan Wasmund</dc:creator>
  <cp:lastModifiedBy>Sue Tenney</cp:lastModifiedBy>
  <cp:revision>107</cp:revision>
  <cp:lastPrinted>2017-03-29T13:41:38Z</cp:lastPrinted>
  <dcterms:created xsi:type="dcterms:W3CDTF">2016-10-26T13:13:04Z</dcterms:created>
  <dcterms:modified xsi:type="dcterms:W3CDTF">2019-08-13T13:43:42Z</dcterms:modified>
</cp:coreProperties>
</file>