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2.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68" r:id="rId2"/>
    <p:sldId id="699" r:id="rId3"/>
    <p:sldId id="304" r:id="rId4"/>
    <p:sldId id="679" r:id="rId5"/>
    <p:sldId id="680" r:id="rId6"/>
    <p:sldId id="315" r:id="rId7"/>
    <p:sldId id="678" r:id="rId8"/>
    <p:sldId id="316" r:id="rId9"/>
    <p:sldId id="318" r:id="rId10"/>
    <p:sldId id="340" r:id="rId11"/>
    <p:sldId id="271" r:id="rId12"/>
    <p:sldId id="288" r:id="rId13"/>
    <p:sldId id="566" r:id="rId14"/>
    <p:sldId id="588" r:id="rId15"/>
    <p:sldId id="685" r:id="rId16"/>
    <p:sldId id="686" r:id="rId17"/>
    <p:sldId id="663" r:id="rId18"/>
    <p:sldId id="707" r:id="rId19"/>
    <p:sldId id="706" r:id="rId20"/>
    <p:sldId id="701" r:id="rId21"/>
    <p:sldId id="711" r:id="rId22"/>
    <p:sldId id="276" r:id="rId23"/>
    <p:sldId id="610" r:id="rId24"/>
    <p:sldId id="655" r:id="rId25"/>
    <p:sldId id="660" r:id="rId26"/>
    <p:sldId id="537" r:id="rId27"/>
    <p:sldId id="528" r:id="rId28"/>
    <p:sldId id="698" r:id="rId29"/>
    <p:sldId id="285" r:id="rId30"/>
    <p:sldId id="275" r:id="rId31"/>
    <p:sldId id="670" r:id="rId32"/>
    <p:sldId id="274" r:id="rId33"/>
    <p:sldId id="682" r:id="rId34"/>
    <p:sldId id="623" r:id="rId35"/>
    <p:sldId id="557" r:id="rId36"/>
    <p:sldId id="703" r:id="rId37"/>
    <p:sldId id="649" r:id="rId38"/>
    <p:sldId id="709" r:id="rId39"/>
    <p:sldId id="270" r:id="rId40"/>
    <p:sldId id="687" r:id="rId41"/>
    <p:sldId id="704" r:id="rId42"/>
    <p:sldId id="513" r:id="rId43"/>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182E70-F280-4E6D-BC60-1D09E5E19F4D}">
          <p14:sldIdLst>
            <p14:sldId id="268"/>
            <p14:sldId id="699"/>
            <p14:sldId id="304"/>
            <p14:sldId id="679"/>
            <p14:sldId id="680"/>
            <p14:sldId id="315"/>
            <p14:sldId id="678"/>
            <p14:sldId id="316"/>
            <p14:sldId id="318"/>
            <p14:sldId id="340"/>
            <p14:sldId id="271"/>
            <p14:sldId id="288"/>
            <p14:sldId id="566"/>
            <p14:sldId id="588"/>
            <p14:sldId id="685"/>
            <p14:sldId id="686"/>
            <p14:sldId id="663"/>
            <p14:sldId id="707"/>
            <p14:sldId id="706"/>
            <p14:sldId id="701"/>
            <p14:sldId id="711"/>
            <p14:sldId id="276"/>
            <p14:sldId id="610"/>
            <p14:sldId id="655"/>
            <p14:sldId id="660"/>
            <p14:sldId id="537"/>
            <p14:sldId id="528"/>
            <p14:sldId id="698"/>
            <p14:sldId id="285"/>
            <p14:sldId id="275"/>
            <p14:sldId id="670"/>
            <p14:sldId id="274"/>
            <p14:sldId id="682"/>
            <p14:sldId id="623"/>
            <p14:sldId id="557"/>
            <p14:sldId id="703"/>
            <p14:sldId id="649"/>
            <p14:sldId id="709"/>
            <p14:sldId id="270"/>
            <p14:sldId id="687"/>
            <p14:sldId id="704"/>
            <p14:sldId id="5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100" autoAdjust="0"/>
  </p:normalViewPr>
  <p:slideViewPr>
    <p:cSldViewPr>
      <p:cViewPr varScale="1">
        <p:scale>
          <a:sx n="102" d="100"/>
          <a:sy n="102" d="100"/>
        </p:scale>
        <p:origin x="1884" y="102"/>
      </p:cViewPr>
      <p:guideLst>
        <p:guide orient="horz" pos="2160"/>
        <p:guide pos="2880"/>
      </p:guideLst>
    </p:cSldViewPr>
  </p:slideViewPr>
  <p:notesTextViewPr>
    <p:cViewPr>
      <p:scale>
        <a:sx n="150" d="100"/>
        <a:sy n="150" d="100"/>
      </p:scale>
      <p:origin x="0" y="0"/>
    </p:cViewPr>
  </p:notesTextViewPr>
  <p:notesViewPr>
    <p:cSldViewPr>
      <p:cViewPr varScale="1">
        <p:scale>
          <a:sx n="85" d="100"/>
          <a:sy n="85" d="100"/>
        </p:scale>
        <p:origin x="-3750"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orrfs1\Home\brdgr2\Power%20&amp;%20Energy-Reports,%20proposals\2018%20Reports\2018%20SALES,%20PURCHASES-REVISED%20VERSION%20FOR%20SOLAR%20CORRECTIONS%20JAN-JUNE-USE%20FOR%20REPORTING,%208-21-18.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orrfs1\Home\brdgr2\EPA%20GHG%20Reporting%20Rule%20&amp;%20Reports\GHG%20Monitoring%20Plan%20&amp;%20Reporting-%202018\GHG%20Report%20Worksheet-2018%20WORKING%20DRAFT%20REV%203-28-1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orrfs1\Home\brdgr2\Presentations\Range%20of%20residential%20rates%20in%20US,%202017.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oleObject" Target="file:///\\orrfs1\Home\brdgr2\Presentations\2018%20America's%20Electricity%20Generation%20Capacity%202018%20Updat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68574910479261209"/>
          <c:y val="9.7251079502158985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336920384951878"/>
          <c:y val="0.10889575202001373"/>
          <c:w val="0.46770625546806638"/>
          <c:h val="0.60026437589547565"/>
        </c:manualLayout>
      </c:layout>
      <c:pieChart>
        <c:varyColors val="1"/>
        <c:ser>
          <c:idx val="0"/>
          <c:order val="0"/>
          <c:tx>
            <c:strRef>
              <c:f>Sheet1!$B$3</c:f>
              <c:strCache>
                <c:ptCount val="1"/>
                <c:pt idx="0">
                  <c:v>2012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076-4BE8-8C16-56142CF3C2F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076-4BE8-8C16-56142CF3C2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076-4BE8-8C16-56142CF3C2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076-4BE8-8C16-56142CF3C2F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076-4BE8-8C16-56142CF3C2F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076-4BE8-8C16-56142CF3C2F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076-4BE8-8C16-56142CF3C2F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Sheet1!$B$4:$B$10</c:f>
              <c:numCache>
                <c:formatCode>General</c:formatCode>
                <c:ptCount val="7"/>
                <c:pt idx="0">
                  <c:v>85</c:v>
                </c:pt>
                <c:pt idx="1">
                  <c:v>0</c:v>
                </c:pt>
                <c:pt idx="2">
                  <c:v>14</c:v>
                </c:pt>
                <c:pt idx="3">
                  <c:v>0</c:v>
                </c:pt>
                <c:pt idx="4">
                  <c:v>1</c:v>
                </c:pt>
                <c:pt idx="5">
                  <c:v>0</c:v>
                </c:pt>
                <c:pt idx="6">
                  <c:v>0</c:v>
                </c:pt>
              </c:numCache>
            </c:numRef>
          </c:val>
          <c:extLst>
            <c:ext xmlns:c16="http://schemas.microsoft.com/office/drawing/2014/chart" uri="{C3380CC4-5D6E-409C-BE32-E72D297353CC}">
              <c16:uniqueId val="{0000000E-3076-4BE8-8C16-56142CF3C2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dirty="0"/>
              <a:t>2015</a:t>
            </a:r>
          </a:p>
        </c:rich>
      </c:tx>
      <c:layout>
        <c:manualLayout>
          <c:xMode val="edge"/>
          <c:yMode val="edge"/>
          <c:x val="0.68408730158730158"/>
          <c:y val="9.391674508001522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948031496062992"/>
          <c:y val="0.11602590536418225"/>
          <c:w val="0.47881714785651786"/>
          <c:h val="0.61452450923561419"/>
        </c:manualLayout>
      </c:layout>
      <c:pieChart>
        <c:varyColors val="1"/>
        <c:ser>
          <c:idx val="0"/>
          <c:order val="0"/>
          <c:tx>
            <c:strRef>
              <c:f>Sheet1!$C$3</c:f>
              <c:strCache>
                <c:ptCount val="1"/>
                <c:pt idx="0">
                  <c:v>2016</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82-4C3C-A130-2660A86EDA0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82-4C3C-A130-2660A86EDA0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282-4C3C-A130-2660A86EDA0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282-4C3C-A130-2660A86EDA0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282-4C3C-A130-2660A86EDA0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C282-4C3C-A130-2660A86EDA0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282-4C3C-A130-2660A86EDA0F}"/>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Sheet1!$C$4:$C$10</c:f>
              <c:numCache>
                <c:formatCode>0</c:formatCode>
                <c:ptCount val="7"/>
                <c:pt idx="0">
                  <c:v>42.7</c:v>
                </c:pt>
                <c:pt idx="1">
                  <c:v>20.8</c:v>
                </c:pt>
                <c:pt idx="2">
                  <c:v>16.8</c:v>
                </c:pt>
                <c:pt idx="3">
                  <c:v>9.1</c:v>
                </c:pt>
                <c:pt idx="4">
                  <c:v>9.5</c:v>
                </c:pt>
                <c:pt idx="5">
                  <c:v>1.2</c:v>
                </c:pt>
                <c:pt idx="6">
                  <c:v>0</c:v>
                </c:pt>
              </c:numCache>
            </c:numRef>
          </c:val>
          <c:extLst>
            <c:ext xmlns:c16="http://schemas.microsoft.com/office/drawing/2014/chart" uri="{C3380CC4-5D6E-409C-BE32-E72D297353CC}">
              <c16:uniqueId val="{0000000E-C282-4C3C-A130-2660A86EDA0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34776902887138"/>
          <c:y val="0.1056288391132138"/>
          <c:w val="0.42052690288713912"/>
          <c:h val="0.59281334656281237"/>
        </c:manualLayout>
      </c:layout>
      <c:pieChart>
        <c:varyColors val="1"/>
        <c:ser>
          <c:idx val="0"/>
          <c:order val="0"/>
          <c:tx>
            <c:strRef>
              <c:f>Sheet1!$D$3</c:f>
              <c:strCache>
                <c:ptCount val="1"/>
                <c:pt idx="0">
                  <c:v>2017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9E0-4DEE-BE72-ABF375431B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9E0-4DEE-BE72-ABF375431B0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9E0-4DEE-BE72-ABF375431B0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9E0-4DEE-BE72-ABF375431B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9E0-4DEE-BE72-ABF375431B0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9E0-4DEE-BE72-ABF375431B0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9E0-4DEE-BE72-ABF375431B08}"/>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Sheet1!$A$4:$A$10</c:f>
              <c:strCache>
                <c:ptCount val="7"/>
                <c:pt idx="0">
                  <c:v>Orrville Generation</c:v>
                </c:pt>
                <c:pt idx="1">
                  <c:v>Fremont Gas Project</c:v>
                </c:pt>
                <c:pt idx="2">
                  <c:v>Market Purchases</c:v>
                </c:pt>
                <c:pt idx="3">
                  <c:v>Prairie St. Project</c:v>
                </c:pt>
                <c:pt idx="4">
                  <c:v>Hydro Projects</c:v>
                </c:pt>
                <c:pt idx="5">
                  <c:v>Blue Creek Wind Project</c:v>
                </c:pt>
                <c:pt idx="6">
                  <c:v>Solar Projects</c:v>
                </c:pt>
              </c:strCache>
            </c:strRef>
          </c:cat>
          <c:val>
            <c:numRef>
              <c:f>Sheet1!$D$4:$D$10</c:f>
              <c:numCache>
                <c:formatCode>0</c:formatCode>
                <c:ptCount val="7"/>
                <c:pt idx="0">
                  <c:v>21.2</c:v>
                </c:pt>
                <c:pt idx="1">
                  <c:v>27.3</c:v>
                </c:pt>
                <c:pt idx="2">
                  <c:v>25</c:v>
                </c:pt>
                <c:pt idx="3">
                  <c:v>10.5</c:v>
                </c:pt>
                <c:pt idx="4">
                  <c:v>14.4</c:v>
                </c:pt>
                <c:pt idx="5">
                  <c:v>1.4</c:v>
                </c:pt>
                <c:pt idx="6">
                  <c:v>0.3</c:v>
                </c:pt>
              </c:numCache>
            </c:numRef>
          </c:val>
          <c:extLst>
            <c:ext xmlns:c16="http://schemas.microsoft.com/office/drawing/2014/chart" uri="{C3380CC4-5D6E-409C-BE32-E72D297353CC}">
              <c16:uniqueId val="{0000000E-49E0-4DEE-BE72-ABF375431B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6228336009152886"/>
          <c:y val="0.14871486098741313"/>
          <c:w val="0.399346675415573"/>
          <c:h val="0.56964764963518222"/>
        </c:manualLayout>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67884689413823274"/>
          <c:y val="0.19571087321949926"/>
          <c:w val="0.32115310586176726"/>
          <c:h val="0.474083871538529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402887139107607E-2"/>
          <c:y val="0.14393518518518519"/>
          <c:w val="0.48585979877515312"/>
          <c:h val="0.78662037037037036"/>
        </c:manualLayout>
      </c:layout>
      <c:pieChart>
        <c:varyColors val="1"/>
        <c:ser>
          <c:idx val="1"/>
          <c:order val="0"/>
          <c:tx>
            <c:strRef>
              <c:f>'Energy Balance 2018'!$C$137</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62B-4275-BF0D-B8ED5D4B41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62B-4275-BF0D-B8ED5D4B41D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62B-4275-BF0D-B8ED5D4B41D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2B-4275-BF0D-B8ED5D4B41D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62B-4275-BF0D-B8ED5D4B41D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62B-4275-BF0D-B8ED5D4B41D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62B-4275-BF0D-B8ED5D4B41D3}"/>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'Energy Balance 2018'!$B$138:$B$144</c:f>
              <c:strCache>
                <c:ptCount val="7"/>
                <c:pt idx="0">
                  <c:v>Orrville Generation (Gas in 2017 &amp; coal)</c:v>
                </c:pt>
                <c:pt idx="1">
                  <c:v>Fremont (Gas)</c:v>
                </c:pt>
                <c:pt idx="2">
                  <c:v>Market Purchases</c:v>
                </c:pt>
                <c:pt idx="3">
                  <c:v>Prairie State (Coal)</c:v>
                </c:pt>
                <c:pt idx="4">
                  <c:v>Hydro</c:v>
                </c:pt>
                <c:pt idx="5">
                  <c:v>Wind</c:v>
                </c:pt>
                <c:pt idx="6">
                  <c:v>Solar</c:v>
                </c:pt>
              </c:strCache>
            </c:strRef>
          </c:cat>
          <c:val>
            <c:numRef>
              <c:f>'Energy Balance 2018'!$D$138:$D$144</c:f>
              <c:numCache>
                <c:formatCode>0%</c:formatCode>
                <c:ptCount val="7"/>
                <c:pt idx="0">
                  <c:v>8.6599336259557805E-2</c:v>
                </c:pt>
                <c:pt idx="1">
                  <c:v>0.39129012352810105</c:v>
                </c:pt>
                <c:pt idx="2">
                  <c:v>0.23946225671106519</c:v>
                </c:pt>
                <c:pt idx="3">
                  <c:v>0.11888802144478071</c:v>
                </c:pt>
                <c:pt idx="4">
                  <c:v>0.14334831801594008</c:v>
                </c:pt>
                <c:pt idx="5">
                  <c:v>1.3598337108720842E-2</c:v>
                </c:pt>
                <c:pt idx="6">
                  <c:v>6.8136069318342346E-3</c:v>
                </c:pt>
              </c:numCache>
            </c:numRef>
          </c:val>
          <c:extLst>
            <c:ext xmlns:c16="http://schemas.microsoft.com/office/drawing/2014/chart" uri="{C3380CC4-5D6E-409C-BE32-E72D297353CC}">
              <c16:uniqueId val="{0000000E-B62B-4275-BF0D-B8ED5D4B41D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2879303143783949"/>
          <c:y val="0.12191139302031692"/>
          <c:w val="0.3062870467371836"/>
          <c:h val="0.74691576747351029"/>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nchor="ctr" anchorCtr="0"/>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600" dirty="0"/>
              <a:t>CO2 Emissions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44450" cap="rnd">
              <a:solidFill>
                <a:schemeClr val="accent1"/>
              </a:solidFill>
              <a:round/>
            </a:ln>
            <a:effectLst/>
          </c:spPr>
          <c:marker>
            <c:symbol val="none"/>
          </c:marker>
          <c:cat>
            <c:numRef>
              <c:f>'2018 TOTALS'!$Q$9:$Q$17</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'2018 TOTALS'!$R$9:$R$17</c:f>
              <c:numCache>
                <c:formatCode>0.00</c:formatCode>
                <c:ptCount val="9"/>
                <c:pt idx="0">
                  <c:v>483398.41000000003</c:v>
                </c:pt>
                <c:pt idx="1">
                  <c:v>440825.31</c:v>
                </c:pt>
                <c:pt idx="2">
                  <c:v>305017.08406618406</c:v>
                </c:pt>
                <c:pt idx="3">
                  <c:v>302172.85764802806</c:v>
                </c:pt>
                <c:pt idx="4">
                  <c:v>371098.82013064798</c:v>
                </c:pt>
                <c:pt idx="5">
                  <c:v>309004.43728076795</c:v>
                </c:pt>
                <c:pt idx="6">
                  <c:v>267765.67566258664</c:v>
                </c:pt>
                <c:pt idx="7">
                  <c:v>82876.337371240006</c:v>
                </c:pt>
                <c:pt idx="8">
                  <c:v>36170.84298206219</c:v>
                </c:pt>
              </c:numCache>
            </c:numRef>
          </c:val>
          <c:smooth val="0"/>
          <c:extLst>
            <c:ext xmlns:c16="http://schemas.microsoft.com/office/drawing/2014/chart" uri="{C3380CC4-5D6E-409C-BE32-E72D297353CC}">
              <c16:uniqueId val="{00000000-AE52-4D13-9221-FA8D23EAC7EE}"/>
            </c:ext>
          </c:extLst>
        </c:ser>
        <c:dLbls>
          <c:showLegendKey val="0"/>
          <c:showVal val="0"/>
          <c:showCatName val="0"/>
          <c:showSerName val="0"/>
          <c:showPercent val="0"/>
          <c:showBubbleSize val="0"/>
        </c:dLbls>
        <c:smooth val="0"/>
        <c:axId val="454385752"/>
        <c:axId val="454386408"/>
      </c:lineChart>
      <c:catAx>
        <c:axId val="454385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54386408"/>
        <c:crosses val="autoZero"/>
        <c:auto val="1"/>
        <c:lblAlgn val="ctr"/>
        <c:lblOffset val="100"/>
        <c:noMultiLvlLbl val="0"/>
      </c:catAx>
      <c:valAx>
        <c:axId val="454386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54385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2400" dirty="0"/>
              <a:t>2018 Rate Comparisons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Sheet1!$A$8:$A$11</c:f>
              <c:strCache>
                <c:ptCount val="4"/>
                <c:pt idx="0">
                  <c:v>Investor-Owned utilities</c:v>
                </c:pt>
                <c:pt idx="1">
                  <c:v>Rural Electric Cooperatives</c:v>
                </c:pt>
                <c:pt idx="2">
                  <c:v>Public Power Utilities</c:v>
                </c:pt>
                <c:pt idx="3">
                  <c:v>Orrville Utilities</c:v>
                </c:pt>
              </c:strCache>
            </c:strRef>
          </c:cat>
          <c:val>
            <c:numRef>
              <c:f>Sheet1!$B$8:$B$11</c:f>
              <c:numCache>
                <c:formatCode>0.00</c:formatCode>
                <c:ptCount val="4"/>
                <c:pt idx="0">
                  <c:v>13.2</c:v>
                </c:pt>
                <c:pt idx="1">
                  <c:v>11.6</c:v>
                </c:pt>
                <c:pt idx="2">
                  <c:v>11.5</c:v>
                </c:pt>
                <c:pt idx="3">
                  <c:v>11</c:v>
                </c:pt>
              </c:numCache>
            </c:numRef>
          </c:val>
          <c:extLst>
            <c:ext xmlns:c16="http://schemas.microsoft.com/office/drawing/2014/chart" uri="{C3380CC4-5D6E-409C-BE32-E72D297353CC}">
              <c16:uniqueId val="{00000000-7F0F-4F65-8B46-E1B42DDC8837}"/>
            </c:ext>
          </c:extLst>
        </c:ser>
        <c:dLbls>
          <c:showLegendKey val="0"/>
          <c:showVal val="0"/>
          <c:showCatName val="0"/>
          <c:showSerName val="0"/>
          <c:showPercent val="0"/>
          <c:showBubbleSize val="0"/>
        </c:dLbls>
        <c:gapWidth val="219"/>
        <c:overlap val="-27"/>
        <c:axId val="467428648"/>
        <c:axId val="467429304"/>
      </c:barChart>
      <c:catAx>
        <c:axId val="467428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467429304"/>
        <c:crosses val="autoZero"/>
        <c:auto val="1"/>
        <c:lblAlgn val="ctr"/>
        <c:lblOffset val="100"/>
        <c:noMultiLvlLbl val="0"/>
      </c:catAx>
      <c:valAx>
        <c:axId val="4674293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67428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solidFill>
            <a:schemeClr val="tx1"/>
          </a:solidFill>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0" i="0" baseline="0" dirty="0">
                <a:effectLst/>
              </a:rPr>
              <a:t>US Electric Generation by Fuel Type 2018</a:t>
            </a:r>
            <a:endParaRPr lang="en-US" sz="2800" dirty="0">
              <a:effectLst/>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77154418197724"/>
          <c:y val="0.19960936132983378"/>
          <c:w val="0.58805129046369209"/>
          <c:h val="0.7840683872849226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5DF-4518-80E2-266D6C1D7E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5DF-4518-80E2-266D6C1D7E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5DF-4518-80E2-266D6C1D7E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5DF-4518-80E2-266D6C1D7EF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5DF-4518-80E2-266D6C1D7EF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5DF-4518-80E2-266D6C1D7EF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5DF-4518-80E2-266D6C1D7EF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15DF-4518-80E2-266D6C1D7EF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15DF-4518-80E2-266D6C1D7EF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15DF-4518-80E2-266D6C1D7EF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Sheet1!$A$57:$A$66</c:f>
              <c:strCache>
                <c:ptCount val="10"/>
                <c:pt idx="0">
                  <c:v>Natural Gas</c:v>
                </c:pt>
                <c:pt idx="1">
                  <c:v>Coal</c:v>
                </c:pt>
                <c:pt idx="2">
                  <c:v>Nuclear</c:v>
                </c:pt>
                <c:pt idx="3">
                  <c:v>Hydro</c:v>
                </c:pt>
                <c:pt idx="4">
                  <c:v>Wind</c:v>
                </c:pt>
                <c:pt idx="5">
                  <c:v>Fuel Oil</c:v>
                </c:pt>
                <c:pt idx="6">
                  <c:v>Solar</c:v>
                </c:pt>
                <c:pt idx="7">
                  <c:v>Wood</c:v>
                </c:pt>
                <c:pt idx="8">
                  <c:v>Geothermal</c:v>
                </c:pt>
                <c:pt idx="9">
                  <c:v>Other</c:v>
                </c:pt>
              </c:strCache>
            </c:strRef>
          </c:cat>
          <c:val>
            <c:numRef>
              <c:f>Sheet1!$B$57:$B$66</c:f>
              <c:numCache>
                <c:formatCode>0.00%</c:formatCode>
                <c:ptCount val="10"/>
                <c:pt idx="0">
                  <c:v>0.4323318124895017</c:v>
                </c:pt>
                <c:pt idx="1">
                  <c:v>0.23131724280007648</c:v>
                </c:pt>
                <c:pt idx="2">
                  <c:v>9.0432730032593195E-2</c:v>
                </c:pt>
                <c:pt idx="3">
                  <c:v>8.433745867959612E-2</c:v>
                </c:pt>
                <c:pt idx="4">
                  <c:v>7.5041086224395828E-2</c:v>
                </c:pt>
                <c:pt idx="5">
                  <c:v>3.5030118807193568E-2</c:v>
                </c:pt>
                <c:pt idx="6">
                  <c:v>2.5614167463294975E-2</c:v>
                </c:pt>
                <c:pt idx="7">
                  <c:v>8.3999999999999995E-3</c:v>
                </c:pt>
                <c:pt idx="8">
                  <c:v>3.2037595254838175E-3</c:v>
                </c:pt>
                <c:pt idx="9">
                  <c:v>1.4211670289249289E-2</c:v>
                </c:pt>
              </c:numCache>
            </c:numRef>
          </c:val>
          <c:extLst>
            <c:ext xmlns:c16="http://schemas.microsoft.com/office/drawing/2014/chart" uri="{C3380CC4-5D6E-409C-BE32-E72D297353CC}">
              <c16:uniqueId val="{00000014-15DF-4518-80E2-266D6C1D7EF2}"/>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0.47316</cdr:x>
      <cdr:y>0.16214</cdr:y>
    </cdr:from>
    <cdr:to>
      <cdr:x>0.64484</cdr:x>
      <cdr:y>0.28366</cdr:y>
    </cdr:to>
    <cdr:sp macro="" textlink="">
      <cdr:nvSpPr>
        <cdr:cNvPr id="2" name="TextBox 1">
          <a:extLst xmlns:a="http://schemas.openxmlformats.org/drawingml/2006/main">
            <a:ext uri="{FF2B5EF4-FFF2-40B4-BE49-F238E27FC236}">
              <a16:creationId xmlns:a16="http://schemas.microsoft.com/office/drawing/2014/main" id="{0DF27407-0DA9-40F4-8C6D-8C119D86A772}"/>
            </a:ext>
          </a:extLst>
        </cdr:cNvPr>
        <cdr:cNvSpPr txBox="1"/>
      </cdr:nvSpPr>
      <cdr:spPr>
        <a:xfrm xmlns:a="http://schemas.openxmlformats.org/drawingml/2006/main">
          <a:off x="2689437" y="667166"/>
          <a:ext cx="975836" cy="5000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t>2018</a:t>
          </a:r>
        </a:p>
      </cdr:txBody>
    </cdr:sp>
  </cdr:relSizeAnchor>
  <cdr:relSizeAnchor xmlns:cdr="http://schemas.openxmlformats.org/drawingml/2006/chartDrawing">
    <cdr:from>
      <cdr:x>0.45025</cdr:x>
      <cdr:y>0.87037</cdr:y>
    </cdr:from>
    <cdr:to>
      <cdr:x>0.7412</cdr:x>
      <cdr:y>1</cdr:y>
    </cdr:to>
    <cdr:sp macro="" textlink="">
      <cdr:nvSpPr>
        <cdr:cNvPr id="3" name="TextBox 2">
          <a:extLst xmlns:a="http://schemas.openxmlformats.org/drawingml/2006/main">
            <a:ext uri="{FF2B5EF4-FFF2-40B4-BE49-F238E27FC236}">
              <a16:creationId xmlns:a16="http://schemas.microsoft.com/office/drawing/2014/main" id="{0797E200-63CD-4DFC-A5F3-BEC36174CE56}"/>
            </a:ext>
          </a:extLst>
        </cdr:cNvPr>
        <cdr:cNvSpPr txBox="1"/>
      </cdr:nvSpPr>
      <cdr:spPr>
        <a:xfrm xmlns:a="http://schemas.openxmlformats.org/drawingml/2006/main">
          <a:off x="2559247" y="3581400"/>
          <a:ext cx="1653779"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Total Renewables 16%</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0.02597</cdr:y>
    </cdr:from>
    <cdr:to>
      <cdr:x>0.10092</cdr:x>
      <cdr:y>0.07792</cdr:y>
    </cdr:to>
    <cdr:sp macro="" textlink="">
      <cdr:nvSpPr>
        <cdr:cNvPr id="2" name="TextBox 1">
          <a:extLst xmlns:a="http://schemas.openxmlformats.org/drawingml/2006/main">
            <a:ext uri="{FF2B5EF4-FFF2-40B4-BE49-F238E27FC236}">
              <a16:creationId xmlns:a16="http://schemas.microsoft.com/office/drawing/2014/main" id="{FD11687A-2F59-4C06-A9EB-BC5856FEAFBE}"/>
            </a:ext>
          </a:extLst>
        </cdr:cNvPr>
        <cdr:cNvSpPr txBox="1"/>
      </cdr:nvSpPr>
      <cdr:spPr>
        <a:xfrm xmlns:a="http://schemas.openxmlformats.org/drawingml/2006/main">
          <a:off x="0" y="152400"/>
          <a:ext cx="838221" cy="30481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Cents/kWh</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10955" cy="461963"/>
          </a:xfrm>
          <a:prstGeom prst="rect">
            <a:avLst/>
          </a:prstGeom>
        </p:spPr>
        <p:txBody>
          <a:bodyPr vert="horz" lIns="91771" tIns="45885" rIns="91771" bIns="45885" rtlCol="0"/>
          <a:lstStyle>
            <a:lvl1pPr algn="l">
              <a:defRPr sz="1200"/>
            </a:lvl1pPr>
          </a:lstStyle>
          <a:p>
            <a:endParaRPr lang="en-US" dirty="0"/>
          </a:p>
        </p:txBody>
      </p:sp>
      <p:sp>
        <p:nvSpPr>
          <p:cNvPr id="3" name="Date Placeholder 2"/>
          <p:cNvSpPr>
            <a:spLocks noGrp="1"/>
          </p:cNvSpPr>
          <p:nvPr>
            <p:ph type="dt" sz="quarter" idx="1"/>
          </p:nvPr>
        </p:nvSpPr>
        <p:spPr>
          <a:xfrm>
            <a:off x="3937526" y="3"/>
            <a:ext cx="3010955" cy="461963"/>
          </a:xfrm>
          <a:prstGeom prst="rect">
            <a:avLst/>
          </a:prstGeom>
        </p:spPr>
        <p:txBody>
          <a:bodyPr vert="horz" lIns="91771" tIns="45885" rIns="91771" bIns="45885" rtlCol="0"/>
          <a:lstStyle>
            <a:lvl1pPr algn="r">
              <a:defRPr sz="1200"/>
            </a:lvl1pPr>
          </a:lstStyle>
          <a:p>
            <a:fld id="{224B7BF4-749C-4100-B64F-05CD33D922BE}" type="datetimeFigureOut">
              <a:rPr lang="en-US" smtClean="0"/>
              <a:t>7/23/2019</a:t>
            </a:fld>
            <a:endParaRPr lang="en-US" dirty="0"/>
          </a:p>
        </p:txBody>
      </p:sp>
      <p:sp>
        <p:nvSpPr>
          <p:cNvPr id="4" name="Footer Placeholder 3"/>
          <p:cNvSpPr>
            <a:spLocks noGrp="1"/>
          </p:cNvSpPr>
          <p:nvPr>
            <p:ph type="ftr" sz="quarter" idx="2"/>
          </p:nvPr>
        </p:nvSpPr>
        <p:spPr>
          <a:xfrm>
            <a:off x="1" y="8772520"/>
            <a:ext cx="3010955" cy="461963"/>
          </a:xfrm>
          <a:prstGeom prst="rect">
            <a:avLst/>
          </a:prstGeom>
        </p:spPr>
        <p:txBody>
          <a:bodyPr vert="horz" lIns="91771" tIns="45885" rIns="91771" bIns="458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526" y="8772520"/>
            <a:ext cx="3010955" cy="461963"/>
          </a:xfrm>
          <a:prstGeom prst="rect">
            <a:avLst/>
          </a:prstGeom>
        </p:spPr>
        <p:txBody>
          <a:bodyPr vert="horz" lIns="91771" tIns="45885" rIns="91771" bIns="45885" rtlCol="0" anchor="b"/>
          <a:lstStyle>
            <a:lvl1pPr algn="r">
              <a:defRPr sz="1200"/>
            </a:lvl1pPr>
          </a:lstStyle>
          <a:p>
            <a:fld id="{4C699313-3BB7-491A-8FF5-89CE41570EFA}" type="slidenum">
              <a:rPr lang="en-US" smtClean="0"/>
              <a:t>‹#›</a:t>
            </a:fld>
            <a:endParaRPr lang="en-US" dirty="0"/>
          </a:p>
        </p:txBody>
      </p:sp>
    </p:spTree>
    <p:extLst>
      <p:ext uri="{BB962C8B-B14F-4D97-AF65-F5344CB8AC3E}">
        <p14:creationId xmlns:p14="http://schemas.microsoft.com/office/powerpoint/2010/main" val="372984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1"/>
            <a:ext cx="3011699" cy="461803"/>
          </a:xfrm>
          <a:prstGeom prst="rect">
            <a:avLst/>
          </a:prstGeom>
        </p:spPr>
        <p:txBody>
          <a:bodyPr vert="horz" lIns="92459" tIns="46230" rIns="92459" bIns="46230" rtlCol="0"/>
          <a:lstStyle>
            <a:lvl1pPr algn="l">
              <a:defRPr sz="1200"/>
            </a:lvl1pPr>
          </a:lstStyle>
          <a:p>
            <a:endParaRPr lang="en-US" dirty="0"/>
          </a:p>
        </p:txBody>
      </p:sp>
      <p:sp>
        <p:nvSpPr>
          <p:cNvPr id="3" name="Date Placeholder 2"/>
          <p:cNvSpPr>
            <a:spLocks noGrp="1"/>
          </p:cNvSpPr>
          <p:nvPr>
            <p:ph type="dt" idx="1"/>
          </p:nvPr>
        </p:nvSpPr>
        <p:spPr>
          <a:xfrm>
            <a:off x="3936769" y="1"/>
            <a:ext cx="3011699" cy="461803"/>
          </a:xfrm>
          <a:prstGeom prst="rect">
            <a:avLst/>
          </a:prstGeom>
        </p:spPr>
        <p:txBody>
          <a:bodyPr vert="horz" lIns="92459" tIns="46230" rIns="92459" bIns="46230" rtlCol="0"/>
          <a:lstStyle>
            <a:lvl1pPr algn="r">
              <a:defRPr sz="1200"/>
            </a:lvl1pPr>
          </a:lstStyle>
          <a:p>
            <a:fld id="{BD122612-CE9B-4510-B0A7-EF1BF9B4769C}" type="datetimeFigureOut">
              <a:rPr lang="en-US" smtClean="0"/>
              <a:pPr/>
              <a:t>7/23/2019</a:t>
            </a:fld>
            <a:endParaRPr lang="en-US" dirty="0"/>
          </a:p>
        </p:txBody>
      </p:sp>
      <p:sp>
        <p:nvSpPr>
          <p:cNvPr id="4" name="Slide Image Placeholder 3"/>
          <p:cNvSpPr>
            <a:spLocks noGrp="1" noRot="1" noChangeAspect="1"/>
          </p:cNvSpPr>
          <p:nvPr>
            <p:ph type="sldImg" idx="2"/>
          </p:nvPr>
        </p:nvSpPr>
        <p:spPr>
          <a:xfrm>
            <a:off x="1166813" y="693738"/>
            <a:ext cx="4616450" cy="3462337"/>
          </a:xfrm>
          <a:prstGeom prst="rect">
            <a:avLst/>
          </a:prstGeom>
          <a:noFill/>
          <a:ln w="12700">
            <a:solidFill>
              <a:prstClr val="black"/>
            </a:solidFill>
          </a:ln>
        </p:spPr>
        <p:txBody>
          <a:bodyPr vert="horz" lIns="92459" tIns="46230" rIns="92459" bIns="46230" rtlCol="0" anchor="ctr"/>
          <a:lstStyle/>
          <a:p>
            <a:endParaRPr lang="en-US" dirty="0"/>
          </a:p>
        </p:txBody>
      </p:sp>
      <p:sp>
        <p:nvSpPr>
          <p:cNvPr id="5" name="Notes Placeholder 4"/>
          <p:cNvSpPr>
            <a:spLocks noGrp="1"/>
          </p:cNvSpPr>
          <p:nvPr>
            <p:ph type="body" sz="quarter" idx="3"/>
          </p:nvPr>
        </p:nvSpPr>
        <p:spPr>
          <a:xfrm>
            <a:off x="695008" y="4387138"/>
            <a:ext cx="5560060" cy="4156233"/>
          </a:xfrm>
          <a:prstGeom prst="rect">
            <a:avLst/>
          </a:prstGeom>
        </p:spPr>
        <p:txBody>
          <a:bodyPr vert="horz" lIns="92459" tIns="46230" rIns="92459" bIns="4623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8772669"/>
            <a:ext cx="3011699" cy="461803"/>
          </a:xfrm>
          <a:prstGeom prst="rect">
            <a:avLst/>
          </a:prstGeom>
        </p:spPr>
        <p:txBody>
          <a:bodyPr vert="horz" lIns="92459" tIns="46230" rIns="92459" bIns="4623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69"/>
            <a:ext cx="3011699" cy="461803"/>
          </a:xfrm>
          <a:prstGeom prst="rect">
            <a:avLst/>
          </a:prstGeom>
        </p:spPr>
        <p:txBody>
          <a:bodyPr vert="horz" lIns="92459" tIns="46230" rIns="92459" bIns="46230" rtlCol="0" anchor="b"/>
          <a:lstStyle>
            <a:lvl1pPr algn="r">
              <a:defRPr sz="1200"/>
            </a:lvl1pPr>
          </a:lstStyle>
          <a:p>
            <a:fld id="{C273C452-0A69-4287-B36B-8F027A5FEFCB}" type="slidenum">
              <a:rPr lang="en-US" smtClean="0"/>
              <a:pPr/>
              <a:t>‹#›</a:t>
            </a:fld>
            <a:endParaRPr lang="en-US" dirty="0"/>
          </a:p>
        </p:txBody>
      </p:sp>
    </p:spTree>
    <p:extLst>
      <p:ext uri="{BB962C8B-B14F-4D97-AF65-F5344CB8AC3E}">
        <p14:creationId xmlns:p14="http://schemas.microsoft.com/office/powerpoint/2010/main" val="3237899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2019 Presentation to Ohio Energy Project meeting hosted at Orrville Utilities Water Plant (3rd year).</a:t>
            </a:r>
            <a:endParaRPr lang="en-US" sz="1000" baseline="0" dirty="0"/>
          </a:p>
          <a:p>
            <a:pPr defTabSz="917720">
              <a:defRPr/>
            </a:pPr>
            <a:r>
              <a:rPr lang="en-US" sz="1000" baseline="0" dirty="0"/>
              <a:t>Appointed Director in August 2009. I have been with Orrville Utilities for 32 years and in the utility sector for over 37 years.</a:t>
            </a:r>
            <a:endParaRPr lang="en-US" sz="1000" dirty="0"/>
          </a:p>
          <a:p>
            <a:endParaRPr lang="en-US" sz="1000" baseline="0" dirty="0"/>
          </a:p>
        </p:txBody>
      </p:sp>
      <p:sp>
        <p:nvSpPr>
          <p:cNvPr id="4" name="Slide Number Placeholder 3"/>
          <p:cNvSpPr>
            <a:spLocks noGrp="1"/>
          </p:cNvSpPr>
          <p:nvPr>
            <p:ph type="sldNum" sz="quarter" idx="10"/>
          </p:nvPr>
        </p:nvSpPr>
        <p:spPr/>
        <p:txBody>
          <a:bodyPr/>
          <a:lstStyle/>
          <a:p>
            <a:fld id="{4ADB2783-EB2B-41F7-906A-2F4885F86AEB}"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Utility (the youngest utility at a little over 100 </a:t>
            </a:r>
            <a:r>
              <a:rPr lang="en-US"/>
              <a:t>years old).</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10</a:t>
            </a:fld>
            <a:endParaRPr lang="en-US" dirty="0"/>
          </a:p>
        </p:txBody>
      </p:sp>
    </p:spTree>
    <p:extLst>
      <p:ext uri="{BB962C8B-B14F-4D97-AF65-F5344CB8AC3E}">
        <p14:creationId xmlns:p14="http://schemas.microsoft.com/office/powerpoint/2010/main" val="1331694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720">
              <a:defRPr/>
            </a:pPr>
            <a:r>
              <a:rPr lang="en-US" dirty="0"/>
              <a:t>Orrville is only 1 of 3 communities (Dover, Painesville is peaking only) in Ohio that generate their own electricity</a:t>
            </a:r>
            <a:r>
              <a:rPr lang="en-US" baseline="0" dirty="0"/>
              <a:t> (at one time there were around 90). Others shut down due to age, lower rates offered by investor-owned utilities,, cost &amp; regulations. </a:t>
            </a:r>
          </a:p>
          <a:p>
            <a:r>
              <a:rPr lang="en-US" baseline="0" dirty="0"/>
              <a:t>We also own our distribution system (poles &amp; wires) and 8-mile transmission line to an AEP substation were we’re connected to the national electric grid. </a:t>
            </a:r>
          </a:p>
          <a:p>
            <a:pPr defTabSz="917720">
              <a:defRPr/>
            </a:pPr>
            <a:r>
              <a:rPr lang="en-US" dirty="0"/>
              <a:t>Power Plant net generating capacity ~58MW.  Three steam-turbine generator units (one 22MW and two 25MW). Unit 9 (22MW) installed in1963,</a:t>
            </a:r>
            <a:r>
              <a:rPr lang="en-US" baseline="0" dirty="0"/>
              <a:t> Units 10 &amp; 11 (25MW each) installed in 1969 (these are the original units from Dept. of Defense’s Oak Ridge, TN plant which was part of the Manhattan Project, the atomic bomb development program, originally installed in 1941. </a:t>
            </a:r>
          </a:p>
          <a:p>
            <a:pPr defTabSz="917720">
              <a:defRPr/>
            </a:pPr>
            <a:r>
              <a:rPr lang="en-US" dirty="0"/>
              <a:t>The oldest boiler (steam generator) was installed in 1951</a:t>
            </a:r>
            <a:r>
              <a:rPr lang="en-US" baseline="0" dirty="0"/>
              <a:t> (Boiler10), 1957 (Boiler 11), 1963 (Boiler 12), 1969 (Boiler 13).</a:t>
            </a:r>
          </a:p>
          <a:p>
            <a:pPr defTabSz="917720">
              <a:defRPr/>
            </a:pPr>
            <a:r>
              <a:rPr lang="en-US" baseline="0" dirty="0"/>
              <a:t>Coal cost $864k, gas $1.2M ($1.4M for 19,450 tons &amp; $2.57M for 558,900MCF gas, provided 21% of energy needs in 2017).</a:t>
            </a:r>
            <a:endParaRPr lang="en-US" dirty="0"/>
          </a:p>
          <a:p>
            <a:endParaRPr lang="en-US" baseline="0"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 area covers the eastern 1/3+ of Wayne</a:t>
            </a:r>
            <a:r>
              <a:rPr lang="en-US" baseline="0" dirty="0"/>
              <a:t> Co.  Some customers in Stark Co.</a:t>
            </a:r>
          </a:p>
          <a:p>
            <a:r>
              <a:rPr lang="en-US" baseline="0" dirty="0"/>
              <a:t>Dean has been with us 33 yrs.  Dick has been with us 37 yrs.</a:t>
            </a:r>
          </a:p>
          <a:p>
            <a:r>
              <a:rPr lang="en-US" baseline="0" dirty="0"/>
              <a:t>Normal peak period is in late August/early Sept but we have been close the past few winters.  All time peak June 18, 2018, 63.1MW.</a:t>
            </a:r>
          </a:p>
          <a:p>
            <a:r>
              <a:rPr lang="en-US" baseline="0" dirty="0"/>
              <a:t>Generation 57% lower (57% lower in 2017) due to new EPA limits on coal units, new emission limits &amp; higher cost of operation on natural gas converted unit.</a:t>
            </a:r>
          </a:p>
          <a:p>
            <a:r>
              <a:rPr lang="en-US" baseline="0" dirty="0"/>
              <a:t>Purchase power costs up due to last hydro project coming on line &amp; higher transmissions costs.</a:t>
            </a:r>
          </a:p>
          <a:p>
            <a:r>
              <a:rPr lang="en-US" baseline="0" dirty="0"/>
              <a:t>Plant personnel down 30% since 2016.</a:t>
            </a:r>
          </a:p>
          <a:p>
            <a:endParaRPr lang="en-US" baseline="0"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12</a:t>
            </a:fld>
            <a:endParaRPr lang="en-US" dirty="0"/>
          </a:p>
        </p:txBody>
      </p:sp>
    </p:spTree>
    <p:extLst>
      <p:ext uri="{BB962C8B-B14F-4D97-AF65-F5344CB8AC3E}">
        <p14:creationId xmlns:p14="http://schemas.microsoft.com/office/powerpoint/2010/main" val="3181521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coal-fired generation plant.  There is significant pollution control equipment located before the stack (scrubbers, ESP’s, bag filters, mercury control, low NOx burners).  Our largest coal-fired unit was converted to natural gas in 2016 (the rest of the process remained the same except the pollution control equipment was not required).</a:t>
            </a:r>
          </a:p>
          <a:p>
            <a:r>
              <a:rPr lang="en-US" dirty="0"/>
              <a:t>Our plant has electrostatic precipitators on the coal-fired units to remove 99%+ smoke/soot/ash particles and low NOx gas burners.  We burned washed coal that has lower impurities and thus emits lower emissions.  We utilize cooling towers since we are not located near a river or other large body of water.</a:t>
            </a:r>
          </a:p>
        </p:txBody>
      </p:sp>
      <p:sp>
        <p:nvSpPr>
          <p:cNvPr id="4" name="Slide Number Placeholder 3"/>
          <p:cNvSpPr>
            <a:spLocks noGrp="1"/>
          </p:cNvSpPr>
          <p:nvPr>
            <p:ph type="sldNum" sz="quarter" idx="10"/>
          </p:nvPr>
        </p:nvSpPr>
        <p:spPr/>
        <p:txBody>
          <a:bodyPr/>
          <a:lstStyle/>
          <a:p>
            <a:fld id="{C273C452-0A69-4287-B36B-8F027A5FEFCB}" type="slidenum">
              <a:rPr lang="en-US" smtClean="0"/>
              <a:pPr/>
              <a:t>13</a:t>
            </a:fld>
            <a:endParaRPr lang="en-US" dirty="0"/>
          </a:p>
        </p:txBody>
      </p:sp>
    </p:spTree>
    <p:extLst>
      <p:ext uri="{BB962C8B-B14F-4D97-AF65-F5344CB8AC3E}">
        <p14:creationId xmlns:p14="http://schemas.microsoft.com/office/powerpoint/2010/main" val="1633090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steam is generated by any fuel source, it goes to a steam turbine which drives an electric generator.</a:t>
            </a:r>
          </a:p>
          <a:p>
            <a:r>
              <a:rPr lang="en-US" dirty="0"/>
              <a:t>Our turbine-generators operate at 3600RPM &amp; produce electricity at 13,800V that is distributed over a network of wires.  Your home is 120V.</a:t>
            </a:r>
          </a:p>
        </p:txBody>
      </p:sp>
      <p:sp>
        <p:nvSpPr>
          <p:cNvPr id="4" name="Slide Number Placeholder 3"/>
          <p:cNvSpPr>
            <a:spLocks noGrp="1"/>
          </p:cNvSpPr>
          <p:nvPr>
            <p:ph type="sldNum" sz="quarter" idx="10"/>
          </p:nvPr>
        </p:nvSpPr>
        <p:spPr/>
        <p:txBody>
          <a:bodyPr/>
          <a:lstStyle/>
          <a:p>
            <a:fld id="{C273C452-0A69-4287-B36B-8F027A5FEFCB}" type="slidenum">
              <a:rPr lang="en-US" smtClean="0"/>
              <a:pPr/>
              <a:t>14</a:t>
            </a:fld>
            <a:endParaRPr lang="en-US" dirty="0"/>
          </a:p>
        </p:txBody>
      </p:sp>
    </p:spTree>
    <p:extLst>
      <p:ext uri="{BB962C8B-B14F-4D97-AF65-F5344CB8AC3E}">
        <p14:creationId xmlns:p14="http://schemas.microsoft.com/office/powerpoint/2010/main" val="186141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plant is also connected to the national electric grid at 138,000 volts.</a:t>
            </a:r>
          </a:p>
        </p:txBody>
      </p:sp>
      <p:sp>
        <p:nvSpPr>
          <p:cNvPr id="4" name="Slide Number Placeholder 3"/>
          <p:cNvSpPr>
            <a:spLocks noGrp="1"/>
          </p:cNvSpPr>
          <p:nvPr>
            <p:ph type="sldNum" sz="quarter" idx="10"/>
          </p:nvPr>
        </p:nvSpPr>
        <p:spPr/>
        <p:txBody>
          <a:bodyPr/>
          <a:lstStyle/>
          <a:p>
            <a:fld id="{C273C452-0A69-4287-B36B-8F027A5FEFCB}" type="slidenum">
              <a:rPr lang="en-US" smtClean="0"/>
              <a:pPr/>
              <a:t>15</a:t>
            </a:fld>
            <a:endParaRPr lang="en-US" dirty="0"/>
          </a:p>
        </p:txBody>
      </p:sp>
    </p:spTree>
    <p:extLst>
      <p:ext uri="{BB962C8B-B14F-4D97-AF65-F5344CB8AC3E}">
        <p14:creationId xmlns:p14="http://schemas.microsoft.com/office/powerpoint/2010/main" val="306196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regions comprised of hundreds of miles of 300,000 to 1,000,000 volt lines.</a:t>
            </a:r>
          </a:p>
        </p:txBody>
      </p:sp>
      <p:sp>
        <p:nvSpPr>
          <p:cNvPr id="4" name="Slide Number Placeholder 3"/>
          <p:cNvSpPr>
            <a:spLocks noGrp="1"/>
          </p:cNvSpPr>
          <p:nvPr>
            <p:ph type="sldNum" sz="quarter" idx="10"/>
          </p:nvPr>
        </p:nvSpPr>
        <p:spPr/>
        <p:txBody>
          <a:bodyPr/>
          <a:lstStyle/>
          <a:p>
            <a:fld id="{C273C452-0A69-4287-B36B-8F027A5FEFCB}" type="slidenum">
              <a:rPr lang="en-US" smtClean="0"/>
              <a:pPr/>
              <a:t>16</a:t>
            </a:fld>
            <a:endParaRPr lang="en-US" dirty="0"/>
          </a:p>
        </p:txBody>
      </p:sp>
    </p:spTree>
    <p:extLst>
      <p:ext uri="{BB962C8B-B14F-4D97-AF65-F5344CB8AC3E}">
        <p14:creationId xmlns:p14="http://schemas.microsoft.com/office/powerpoint/2010/main" val="1318833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 are the past 6 years.  Charts show the percent of energy from sources to serve our customers. Power Plant is Blue (50/50 coal &amp; gas in 2018). Total renewable sources should be over 21% in 2019!  Hydro production was lower last year due to too much rain.  The decline in output from the power plant has been a combination of market pressure as well as the most recent EPA mandated operational restrictions which went into effect in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From Generation Portfolio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17</a:t>
            </a:fld>
            <a:endParaRPr lang="en-US" dirty="0"/>
          </a:p>
        </p:txBody>
      </p:sp>
    </p:spTree>
    <p:extLst>
      <p:ext uri="{BB962C8B-B14F-4D97-AF65-F5344CB8AC3E}">
        <p14:creationId xmlns:p14="http://schemas.microsoft.com/office/powerpoint/2010/main" val="4247428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a lot of progress for the electric industry and us! Very telling national stat’s.  Nation’s energy usage up 36% while still making </a:t>
            </a:r>
            <a:r>
              <a:rPr lang="en-US" u="sng" dirty="0"/>
              <a:t>huge</a:t>
            </a:r>
            <a:r>
              <a:rPr lang="en-US" dirty="0"/>
              <a:t> strides in reductions.</a:t>
            </a:r>
          </a:p>
          <a:p>
            <a:r>
              <a:rPr lang="en-US" dirty="0"/>
              <a:t>Our significant emission reductions were the main driver of EPA settlement. We ended up well below the annual required limits.</a:t>
            </a:r>
          </a:p>
          <a:p>
            <a:r>
              <a:rPr lang="en-US" dirty="0"/>
              <a:t>SO2=Sulfur dioxides, NOx=Nitrogen oxides, Particulates=Ash, non-combustible particles contained in smoke.  Our decreases are mainly due to converting the largest unit to natural gas &amp; limiting the operations of the coal units to 10%</a:t>
            </a:r>
          </a:p>
          <a:p>
            <a:r>
              <a:rPr lang="en-US" dirty="0"/>
              <a:t>which went into effect January 31, 2017.</a:t>
            </a:r>
          </a:p>
          <a:p>
            <a:r>
              <a:rPr lang="en-US" dirty="0"/>
              <a:t>Source: Valuing the national investment in coal-based power generation plant air emissions controls report by APPA,EEI,NRECA 2018 report.  Plant emissions from EPA FER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18</a:t>
            </a:fld>
            <a:endParaRPr lang="en-US" dirty="0"/>
          </a:p>
        </p:txBody>
      </p:sp>
    </p:spTree>
    <p:extLst>
      <p:ext uri="{BB962C8B-B14F-4D97-AF65-F5344CB8AC3E}">
        <p14:creationId xmlns:p14="http://schemas.microsoft.com/office/powerpoint/2010/main" val="16706783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carbon footprint has reduced significantly over the past 10 years.  C02 emissions are the primary contributor linked climate change.</a:t>
            </a:r>
          </a:p>
          <a:p>
            <a:r>
              <a:rPr lang="en-US" dirty="0"/>
              <a:t>Source: 2018 GHG report</a:t>
            </a:r>
          </a:p>
        </p:txBody>
      </p:sp>
      <p:sp>
        <p:nvSpPr>
          <p:cNvPr id="4" name="Slide Number Placeholder 3"/>
          <p:cNvSpPr>
            <a:spLocks noGrp="1"/>
          </p:cNvSpPr>
          <p:nvPr>
            <p:ph type="sldNum" sz="quarter" idx="5"/>
          </p:nvPr>
        </p:nvSpPr>
        <p:spPr/>
        <p:txBody>
          <a:bodyPr/>
          <a:lstStyle/>
          <a:p>
            <a:fld id="{C273C452-0A69-4287-B36B-8F027A5FEFCB}" type="slidenum">
              <a:rPr lang="en-US" smtClean="0"/>
              <a:pPr/>
              <a:t>19</a:t>
            </a:fld>
            <a:endParaRPr lang="en-US" dirty="0"/>
          </a:p>
        </p:txBody>
      </p:sp>
    </p:spTree>
    <p:extLst>
      <p:ext uri="{BB962C8B-B14F-4D97-AF65-F5344CB8AC3E}">
        <p14:creationId xmlns:p14="http://schemas.microsoft.com/office/powerpoint/2010/main" val="2664487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begin will a little background.  </a:t>
            </a:r>
          </a:p>
          <a:p>
            <a:r>
              <a:rPr lang="en-US" dirty="0"/>
              <a:t>The Public Utility Board, by City Charter, is responsible for operation &amp; maintenance, improvement or expansion and the establishment of rates for the Electric, Water</a:t>
            </a:r>
            <a:r>
              <a:rPr lang="en-US" baseline="0" dirty="0"/>
              <a:t> &amp; Wastewater </a:t>
            </a:r>
            <a:r>
              <a:rPr lang="en-US" dirty="0"/>
              <a:t>Utilities. Board members are appointed by the Mayor.</a:t>
            </a:r>
          </a:p>
          <a:p>
            <a:r>
              <a:rPr lang="en-US" dirty="0"/>
              <a:t>The Board appoints the Director of Utilities who manages the Electric, Water &amp; Wastewater Utilities.  The Board provides independent oversight &amp; control which eliminates politics from the picture.  </a:t>
            </a:r>
          </a:p>
          <a:p>
            <a:r>
              <a:rPr lang="en-US" dirty="0"/>
              <a:t>All utilities are non-profit</a:t>
            </a:r>
            <a:r>
              <a:rPr lang="en-US" baseline="0" dirty="0"/>
              <a:t> and have their own enterprise funds (i.e. rates are set separately to ensure each Utility is independent &amp; financially sound).  This financial separation also keeps politics at arms length to allow the utility to operate more like a business that is still controlled locally.</a:t>
            </a:r>
          </a:p>
          <a:p>
            <a:r>
              <a:rPr lang="en-US" baseline="0" dirty="0"/>
              <a:t>There is no formal subsidizing between the Utilities or City.  By ordinance, however, the City receives free electric for the buildings &amp; street lighting as long as it remains economically feasible.</a:t>
            </a:r>
          </a:p>
          <a:p>
            <a:r>
              <a:rPr lang="en-US" baseline="0" dirty="0"/>
              <a:t>In addition, the Utility operates 65 miles of fiber optic communication systems &amp; provides City-wide computer systems and network support. </a:t>
            </a:r>
          </a:p>
          <a:p>
            <a:pPr defTabSz="917720">
              <a:defRPr/>
            </a:pPr>
            <a:r>
              <a:rPr lang="en-US" baseline="0" dirty="0"/>
              <a:t>All Utility plants are relicensed (operating permits renewed) every 5 years.  Generally the EPA imposes additional limits &amp; operating restrictions with each renewal.</a:t>
            </a:r>
          </a:p>
          <a:p>
            <a:pPr defTabSz="917720">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a:t>
            </a:fld>
            <a:endParaRPr lang="en-US" dirty="0"/>
          </a:p>
        </p:txBody>
      </p:sp>
    </p:spTree>
    <p:extLst>
      <p:ext uri="{BB962C8B-B14F-4D97-AF65-F5344CB8AC3E}">
        <p14:creationId xmlns:p14="http://schemas.microsoft.com/office/powerpoint/2010/main" val="836004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APPA members (i.e. Public Power Utilities) range 8.37-37.34 (Hawaii)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AEP &amp; FE rates a both about 13 cents/kWh (about 15%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APPA Stats and Facts 2018</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20</a:t>
            </a:fld>
            <a:endParaRPr lang="en-US" dirty="0"/>
          </a:p>
        </p:txBody>
      </p:sp>
    </p:spTree>
    <p:extLst>
      <p:ext uri="{BB962C8B-B14F-4D97-AF65-F5344CB8AC3E}">
        <p14:creationId xmlns:p14="http://schemas.microsoft.com/office/powerpoint/2010/main" val="1187396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projects &amp; market purchases allow us to diversify to lower our risk exposure due</a:t>
            </a:r>
            <a:r>
              <a:rPr lang="en-US" baseline="0" dirty="0"/>
              <a:t> to environmental &amp; regulatory uncertainty, energy market &amp; fuel volatility as well as positioning ourselves for future challenges at the power plant.</a:t>
            </a:r>
          </a:p>
          <a:p>
            <a:r>
              <a:rPr lang="en-US" baseline="0" dirty="0"/>
              <a:t>We received about 67% of our energy from the projects in 2018 (61% with the balance coming from market purchases 23.9% and the power plant 8.7% in 2017).</a:t>
            </a:r>
          </a:p>
          <a:p>
            <a:r>
              <a:rPr lang="en-US" baseline="0" dirty="0"/>
              <a:t>NYPA ( a federal allocation from the New York Power Agency) 7,800MWh’s (84.4% LF and about 2.2% of our total energy) in 2018.  We receive a little less than 1MW from this federally allocated project.  It’s the least expense of all of our energy sources.</a:t>
            </a:r>
          </a:p>
          <a:p>
            <a:r>
              <a:rPr lang="en-US" baseline="0" dirty="0"/>
              <a:t>In 2019, we purchased 2-4MW blocks of 7x24 power from CITI (yes the banking folks) which should reduce our market costs $200,000 (see prior slides).</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21</a:t>
            </a:fld>
            <a:endParaRPr lang="en-US" dirty="0"/>
          </a:p>
        </p:txBody>
      </p:sp>
    </p:spTree>
    <p:extLst>
      <p:ext uri="{BB962C8B-B14F-4D97-AF65-F5344CB8AC3E}">
        <p14:creationId xmlns:p14="http://schemas.microsoft.com/office/powerpoint/2010/main" val="1274713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hydro projects.  </a:t>
            </a:r>
          </a:p>
          <a:p>
            <a:r>
              <a:rPr lang="en-US" dirty="0"/>
              <a:t>These were the largest undertaking of hydro development in the US for decades, 4 plants,</a:t>
            </a:r>
            <a:r>
              <a:rPr lang="en-US" baseline="0" dirty="0"/>
              <a:t> </a:t>
            </a:r>
            <a:r>
              <a:rPr lang="en-US" dirty="0"/>
              <a:t>350MW, $3.5B project.</a:t>
            </a:r>
          </a:p>
          <a:p>
            <a:r>
              <a:rPr lang="en-US" dirty="0"/>
              <a:t>Only 3% of the ~84,000 existing</a:t>
            </a:r>
            <a:r>
              <a:rPr lang="en-US" baseline="0" dirty="0"/>
              <a:t> dams in the US produce electricity.</a:t>
            </a:r>
            <a:endParaRPr lang="en-US" dirty="0"/>
          </a:p>
          <a:p>
            <a:r>
              <a:rPr lang="en-US" dirty="0"/>
              <a:t>These are views of the Phase I hydro project owned by AMP</a:t>
            </a:r>
            <a:r>
              <a:rPr lang="en-US" baseline="0" dirty="0"/>
              <a:t> members </a:t>
            </a:r>
            <a:r>
              <a:rPr lang="en-US" dirty="0"/>
              <a:t>developed along the Ohio River on existing locks &amp; dams. </a:t>
            </a:r>
          </a:p>
          <a:p>
            <a:r>
              <a:rPr lang="en-US" dirty="0"/>
              <a:t>Orrville has 11.7MW.  Phase I has</a:t>
            </a:r>
            <a:r>
              <a:rPr lang="en-US" baseline="0" dirty="0"/>
              <a:t>79 participants and Phase II has 48 participants. </a:t>
            </a:r>
            <a:endParaRPr lang="en-US" dirty="0"/>
          </a:p>
          <a:p>
            <a:r>
              <a:rPr lang="en-US" dirty="0"/>
              <a:t>These projects took 4-5 years to construct</a:t>
            </a:r>
            <a:r>
              <a:rPr lang="en-US" baseline="0" dirty="0"/>
              <a:t> and be around for over 80+ years.</a:t>
            </a:r>
          </a:p>
          <a:p>
            <a:r>
              <a:rPr lang="en-US" baseline="0" dirty="0"/>
              <a:t>High costs in the beginning (due to high capital), low cost energy after debt is retired in 2045 and 2049.</a:t>
            </a:r>
          </a:p>
          <a:p>
            <a:r>
              <a:rPr lang="en-US" baseline="0" dirty="0"/>
              <a:t>Each site excavated 2.5-4M cubic yards of material at a cost of $40-70M and used over 90,000 cubic yards of concrete for the power house.</a:t>
            </a:r>
          </a:p>
          <a:p>
            <a:r>
              <a:rPr lang="en-US" baseline="0" dirty="0"/>
              <a:t>Cannelton 88MW, Orrville 2.49MW (Phase I)</a:t>
            </a:r>
          </a:p>
          <a:p>
            <a:r>
              <a:rPr lang="en-US" baseline="0" dirty="0"/>
              <a:t>Smithland 76MW, Orrville 2.15MW (Phase I)</a:t>
            </a:r>
          </a:p>
          <a:p>
            <a:r>
              <a:rPr lang="en-US" baseline="0" dirty="0"/>
              <a:t>Willow Island 44MW, Orrville 1.25MW (Phase I)</a:t>
            </a:r>
          </a:p>
          <a:p>
            <a:r>
              <a:rPr lang="en-US" baseline="0" dirty="0"/>
              <a:t>Meldahl 112MW, Orrville 3.46MW (Phase II)</a:t>
            </a:r>
          </a:p>
          <a:p>
            <a:r>
              <a:rPr lang="en-US" baseline="0" dirty="0"/>
              <a:t>Greenup 70MW,  Orrville 2.25MW (Phase II)</a:t>
            </a:r>
          </a:p>
          <a:p>
            <a:r>
              <a:rPr lang="en-US" baseline="0" dirty="0"/>
              <a:t>Received 12% of our energy from these projects in 2018.</a:t>
            </a:r>
          </a:p>
        </p:txBody>
      </p:sp>
      <p:sp>
        <p:nvSpPr>
          <p:cNvPr id="4" name="Slide Number Placeholder 3"/>
          <p:cNvSpPr>
            <a:spLocks noGrp="1"/>
          </p:cNvSpPr>
          <p:nvPr>
            <p:ph type="sldNum" sz="quarter" idx="10"/>
          </p:nvPr>
        </p:nvSpPr>
        <p:spPr/>
        <p:txBody>
          <a:bodyPr/>
          <a:lstStyle/>
          <a:p>
            <a:fld id="{C273C452-0A69-4287-B36B-8F027A5FEFCB}" type="slidenum">
              <a:rPr lang="en-US" smtClean="0"/>
              <a:pPr/>
              <a:t>22</a:t>
            </a:fld>
            <a:endParaRPr lang="en-US" dirty="0"/>
          </a:p>
        </p:txBody>
      </p:sp>
    </p:spTree>
    <p:extLst>
      <p:ext uri="{BB962C8B-B14F-4D97-AF65-F5344CB8AC3E}">
        <p14:creationId xmlns:p14="http://schemas.microsoft.com/office/powerpoint/2010/main" val="1117912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hydro’s are on existing lock &amp; dam systems (operated by the Army Corp. of Engineers) on the Ohio River.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do not have involvement in the Belleville or Hannibal hydro’s which belong to our other members in our association (AMP). Three other hydro’s are located on the Ohio River belonging to other utilities.  </a:t>
            </a:r>
          </a:p>
          <a:p>
            <a:r>
              <a:rPr lang="en-US" dirty="0"/>
              <a:t>The Ohio River drops 460’ over 980 miles from Pittsburgh to the Mississippi River.</a:t>
            </a:r>
          </a:p>
        </p:txBody>
      </p:sp>
      <p:sp>
        <p:nvSpPr>
          <p:cNvPr id="4" name="Slide Number Placeholder 3"/>
          <p:cNvSpPr>
            <a:spLocks noGrp="1"/>
          </p:cNvSpPr>
          <p:nvPr>
            <p:ph type="sldNum" sz="quarter" idx="10"/>
          </p:nvPr>
        </p:nvSpPr>
        <p:spPr/>
        <p:txBody>
          <a:bodyPr/>
          <a:lstStyle/>
          <a:p>
            <a:fld id="{C273C452-0A69-4287-B36B-8F027A5FEFCB}" type="slidenum">
              <a:rPr lang="en-US" smtClean="0"/>
              <a:pPr/>
              <a:t>23</a:t>
            </a:fld>
            <a:endParaRPr lang="en-US" dirty="0"/>
          </a:p>
        </p:txBody>
      </p:sp>
    </p:spTree>
    <p:extLst>
      <p:ext uri="{BB962C8B-B14F-4D97-AF65-F5344CB8AC3E}">
        <p14:creationId xmlns:p14="http://schemas.microsoft.com/office/powerpoint/2010/main" val="3845241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 cross section.</a:t>
            </a:r>
          </a:p>
          <a:p>
            <a:r>
              <a:rPr lang="en-US" dirty="0"/>
              <a:t>The difference in river elevation which ranges from 20-30’ provides the ‘power or head’ to push the water thru the water turbine-generators. </a:t>
            </a:r>
          </a:p>
        </p:txBody>
      </p:sp>
      <p:sp>
        <p:nvSpPr>
          <p:cNvPr id="4" name="Slide Number Placeholder 3"/>
          <p:cNvSpPr>
            <a:spLocks noGrp="1"/>
          </p:cNvSpPr>
          <p:nvPr>
            <p:ph type="sldNum" sz="quarter" idx="10"/>
          </p:nvPr>
        </p:nvSpPr>
        <p:spPr/>
        <p:txBody>
          <a:bodyPr/>
          <a:lstStyle/>
          <a:p>
            <a:fld id="{C273C452-0A69-4287-B36B-8F027A5FEFCB}" type="slidenum">
              <a:rPr lang="en-US" smtClean="0"/>
              <a:pPr/>
              <a:t>24</a:t>
            </a:fld>
            <a:endParaRPr lang="en-US" dirty="0"/>
          </a:p>
        </p:txBody>
      </p:sp>
    </p:spTree>
    <p:extLst>
      <p:ext uri="{BB962C8B-B14F-4D97-AF65-F5344CB8AC3E}">
        <p14:creationId xmlns:p14="http://schemas.microsoft.com/office/powerpoint/2010/main" val="3668268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Cannelton inlet view before water-up in March 2014.</a:t>
            </a:r>
          </a:p>
          <a:p>
            <a:r>
              <a:rPr lang="en-US" dirty="0"/>
              <a:t>Most of the plant is under water when in service.  Plant is designed to be submerged.</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25</a:t>
            </a:fld>
            <a:endParaRPr lang="en-US" dirty="0"/>
          </a:p>
        </p:txBody>
      </p:sp>
    </p:spTree>
    <p:extLst>
      <p:ext uri="{BB962C8B-B14F-4D97-AF65-F5344CB8AC3E}">
        <p14:creationId xmlns:p14="http://schemas.microsoft.com/office/powerpoint/2010/main" val="367142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Cannelton</a:t>
            </a:r>
            <a:r>
              <a:rPr lang="en-US" baseline="0" dirty="0"/>
              <a:t> hydro project.</a:t>
            </a:r>
          </a:p>
          <a:p>
            <a:r>
              <a:rPr lang="en-US" baseline="0" dirty="0"/>
              <a:t>Unit 3 commercial operation 1/27/16, Unit 2 commercial operation 3/22/16. Unit 1 in service 6/16/16.  Orrville owns 2.49MW of the 88MW plant.</a:t>
            </a:r>
          </a:p>
          <a:p>
            <a:r>
              <a:rPr lang="en-US" baseline="0" dirty="0"/>
              <a:t>Typical river operating water levels between dams ranges from 10-40’.  We work with the Army Corps of Engineers to maximize river pool levels and debris flushing since their focus is river navigation, not generation.</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26</a:t>
            </a:fld>
            <a:endParaRPr lang="en-US" dirty="0"/>
          </a:p>
        </p:txBody>
      </p:sp>
    </p:spTree>
    <p:extLst>
      <p:ext uri="{BB962C8B-B14F-4D97-AF65-F5344CB8AC3E}">
        <p14:creationId xmlns:p14="http://schemas.microsoft.com/office/powerpoint/2010/main" val="4078566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Willow Island April 2016.</a:t>
            </a:r>
          </a:p>
          <a:p>
            <a:r>
              <a:rPr lang="en-US" dirty="0"/>
              <a:t>Hydro electric plant on left, multi-gated dam system in middle, locks on right (note coal barges heading up river).</a:t>
            </a:r>
          </a:p>
        </p:txBody>
      </p:sp>
      <p:sp>
        <p:nvSpPr>
          <p:cNvPr id="4" name="Slide Number Placeholder 3"/>
          <p:cNvSpPr>
            <a:spLocks noGrp="1"/>
          </p:cNvSpPr>
          <p:nvPr>
            <p:ph type="sldNum" sz="quarter" idx="10"/>
          </p:nvPr>
        </p:nvSpPr>
        <p:spPr/>
        <p:txBody>
          <a:bodyPr/>
          <a:lstStyle/>
          <a:p>
            <a:fld id="{C273C452-0A69-4287-B36B-8F027A5FEFCB}" type="slidenum">
              <a:rPr lang="en-US" smtClean="0"/>
              <a:pPr/>
              <a:t>27</a:t>
            </a:fld>
            <a:endParaRPr lang="en-US" dirty="0"/>
          </a:p>
        </p:txBody>
      </p:sp>
    </p:spTree>
    <p:extLst>
      <p:ext uri="{BB962C8B-B14F-4D97-AF65-F5344CB8AC3E}">
        <p14:creationId xmlns:p14="http://schemas.microsoft.com/office/powerpoint/2010/main" val="1217385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output of each hydro site during the year.  </a:t>
            </a:r>
          </a:p>
          <a:p>
            <a:r>
              <a:rPr lang="en-US" dirty="0"/>
              <a:t>Output varies due to rainfall (too much generally or too little), location along the river and Corps control over the river level over the entire length of the Ohio River.</a:t>
            </a:r>
          </a:p>
          <a:p>
            <a:r>
              <a:rPr lang="en-US" dirty="0"/>
              <a:t>It’s interesting to note that the maximum output of the units is during the summer, high demand time period.  This was by design, not accident.</a:t>
            </a:r>
          </a:p>
          <a:p>
            <a:r>
              <a:rPr lang="en-US" dirty="0"/>
              <a:t>We are not part of the Belleville project.</a:t>
            </a:r>
          </a:p>
        </p:txBody>
      </p:sp>
      <p:sp>
        <p:nvSpPr>
          <p:cNvPr id="4" name="Slide Number Placeholder 3"/>
          <p:cNvSpPr>
            <a:spLocks noGrp="1"/>
          </p:cNvSpPr>
          <p:nvPr>
            <p:ph type="sldNum" sz="quarter" idx="5"/>
          </p:nvPr>
        </p:nvSpPr>
        <p:spPr/>
        <p:txBody>
          <a:bodyPr/>
          <a:lstStyle/>
          <a:p>
            <a:fld id="{C273C452-0A69-4287-B36B-8F027A5FEFCB}" type="slidenum">
              <a:rPr lang="en-US" smtClean="0"/>
              <a:pPr/>
              <a:t>28</a:t>
            </a:fld>
            <a:endParaRPr lang="en-US" dirty="0"/>
          </a:p>
        </p:txBody>
      </p:sp>
    </p:spTree>
    <p:extLst>
      <p:ext uri="{BB962C8B-B14F-4D97-AF65-F5344CB8AC3E}">
        <p14:creationId xmlns:p14="http://schemas.microsoft.com/office/powerpoint/2010/main" val="2411532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$4B, 2 unit, 1600MW state-of-the-art coal-fired plant located in Illinois (25+ times bigger than</a:t>
            </a:r>
            <a:r>
              <a:rPr lang="en-US" baseline="0" dirty="0"/>
              <a:t> our power plant)</a:t>
            </a:r>
            <a:r>
              <a:rPr lang="en-US" dirty="0"/>
              <a:t>.  </a:t>
            </a:r>
          </a:p>
          <a:p>
            <a:r>
              <a:rPr lang="en-US" dirty="0"/>
              <a:t>Over $1B in pollution control equipment.  We also own 25+ year coal supply (~$1B) underground, next to plant, a huge benefit.</a:t>
            </a:r>
          </a:p>
          <a:p>
            <a:r>
              <a:rPr lang="en-US" dirty="0"/>
              <a:t>The coal mine is 200’ underground, 7-9’ coal seam.  Provides</a:t>
            </a:r>
            <a:r>
              <a:rPr lang="en-US" baseline="0" dirty="0"/>
              <a:t> l</a:t>
            </a:r>
            <a:r>
              <a:rPr lang="en-US" dirty="0"/>
              <a:t>ong term stability on fuel pricing.  Plant burns in 1 year</a:t>
            </a:r>
            <a:r>
              <a:rPr lang="en-US" baseline="0" dirty="0"/>
              <a:t> what would take us 32 years prior to 2017.</a:t>
            </a:r>
            <a:endParaRPr lang="en-US" dirty="0"/>
          </a:p>
          <a:p>
            <a:r>
              <a:rPr lang="en-US" dirty="0"/>
              <a:t>Orrville is one of 68 participants owning a 25% majority share of the project.  We have 5MW (provided about 12% of our energy needs).  This facility</a:t>
            </a:r>
            <a:r>
              <a:rPr lang="en-US" baseline="0" dirty="0"/>
              <a:t> was started up in June 2012. </a:t>
            </a:r>
          </a:p>
          <a:p>
            <a:r>
              <a:rPr lang="en-US" baseline="0" dirty="0"/>
              <a:t>Efficiency and capacity (output) is higher than originally projected.</a:t>
            </a:r>
          </a:p>
          <a:p>
            <a:r>
              <a:rPr lang="en-US" baseline="0" dirty="0"/>
              <a:t>A great long-term project utilizing an abundant fuel source.</a:t>
            </a:r>
          </a:p>
          <a:p>
            <a:r>
              <a:rPr lang="en-US" baseline="0" dirty="0"/>
              <a:t>Received 42,470MWhs or 12% of our energy (97% LF, includes replacement power during outage periods) from this project in 2018.</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29</a:t>
            </a:fld>
            <a:endParaRPr lang="en-US" dirty="0"/>
          </a:p>
        </p:txBody>
      </p:sp>
    </p:spTree>
    <p:extLst>
      <p:ext uri="{BB962C8B-B14F-4D97-AF65-F5344CB8AC3E}">
        <p14:creationId xmlns:p14="http://schemas.microsoft.com/office/powerpoint/2010/main" val="113057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Utility.</a:t>
            </a:r>
          </a:p>
          <a:p>
            <a:pPr defTabSz="917789">
              <a:defRPr/>
            </a:pPr>
            <a:r>
              <a:rPr lang="en-US" baseline="0" dirty="0"/>
              <a:t>Raw water from underground wells is pumped to the Water Plant then proceeds to</a:t>
            </a:r>
            <a:r>
              <a:rPr lang="en-US" dirty="0"/>
              <a:t> lime softening, stabilization, re-carbonation, filtration, fluoridation and chlorination processes before coming to your faucet.  </a:t>
            </a:r>
          </a:p>
          <a:p>
            <a:pPr defTabSz="917789">
              <a:defRPr/>
            </a:pPr>
            <a:r>
              <a:rPr lang="en-US" dirty="0"/>
              <a:t>Fluoridation started in 1958.  Once started, we can not stop per EPA regulations.</a:t>
            </a:r>
          </a:p>
          <a:p>
            <a:pPr defTabSz="917789">
              <a:defRPr/>
            </a:pPr>
            <a:r>
              <a:rPr lang="en-US" dirty="0"/>
              <a:t> </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a:t>
            </a:fld>
            <a:endParaRPr lang="en-US" dirty="0"/>
          </a:p>
        </p:txBody>
      </p:sp>
    </p:spTree>
    <p:extLst>
      <p:ext uri="{BB962C8B-B14F-4D97-AF65-F5344CB8AC3E}">
        <p14:creationId xmlns:p14="http://schemas.microsoft.com/office/powerpoint/2010/main" val="3472708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$675M, two unit, 700MW natural gas-fired,</a:t>
            </a:r>
            <a:r>
              <a:rPr lang="en-US" baseline="0" dirty="0"/>
              <a:t> combined cycle plant located in Fremont, OH.  Orrville has 23.8MW share.  Orrville is one of 87 participants.  </a:t>
            </a:r>
          </a:p>
          <a:p>
            <a:r>
              <a:rPr lang="en-US" baseline="0" dirty="0"/>
              <a:t>The plant was started up in January 2012.  Natural gas generates half the emissions of a coal plant.</a:t>
            </a:r>
          </a:p>
          <a:p>
            <a:r>
              <a:rPr lang="en-US" baseline="0" dirty="0"/>
              <a:t>AMP members purchased from FirstEnergy in 2011.  Prior to this, the plant was in/out of bankruptcy, until we completed final construction ~10 years after it was first started by Calpine (a merchant builder/owner/operator).  </a:t>
            </a:r>
          </a:p>
          <a:p>
            <a:r>
              <a:rPr lang="en-US" baseline="0" dirty="0"/>
              <a:t>Project continues to exceed expectations. </a:t>
            </a:r>
          </a:p>
          <a:p>
            <a:r>
              <a:rPr lang="en-US" baseline="0" dirty="0"/>
              <a:t>Received 139,790MWhs or ~39% of our energy (67% Load Factor) from this project in 2018.</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30</a:t>
            </a:fld>
            <a:endParaRPr lang="en-US" dirty="0"/>
          </a:p>
        </p:txBody>
      </p:sp>
    </p:spTree>
    <p:extLst>
      <p:ext uri="{BB962C8B-B14F-4D97-AF65-F5344CB8AC3E}">
        <p14:creationId xmlns:p14="http://schemas.microsoft.com/office/powerpoint/2010/main" val="1116634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151" eaLnBrk="0" hangingPunct="0">
              <a:defRPr sz="2800">
                <a:solidFill>
                  <a:schemeClr val="tx2"/>
                </a:solidFill>
                <a:latin typeface="Arial" pitchFamily="34" charset="0"/>
              </a:defRPr>
            </a:lvl1pPr>
            <a:lvl2pPr marL="742838" indent="-285706" defTabSz="903151" eaLnBrk="0" hangingPunct="0">
              <a:defRPr sz="2800">
                <a:solidFill>
                  <a:schemeClr val="tx2"/>
                </a:solidFill>
                <a:latin typeface="Arial" pitchFamily="34" charset="0"/>
              </a:defRPr>
            </a:lvl2pPr>
            <a:lvl3pPr marL="1142827" indent="-228566" defTabSz="903151" eaLnBrk="0" hangingPunct="0">
              <a:defRPr sz="2800">
                <a:solidFill>
                  <a:schemeClr val="tx2"/>
                </a:solidFill>
                <a:latin typeface="Arial" pitchFamily="34" charset="0"/>
              </a:defRPr>
            </a:lvl3pPr>
            <a:lvl4pPr marL="1599958" indent="-228566" defTabSz="903151" eaLnBrk="0" hangingPunct="0">
              <a:defRPr sz="2800">
                <a:solidFill>
                  <a:schemeClr val="tx2"/>
                </a:solidFill>
                <a:latin typeface="Arial" pitchFamily="34" charset="0"/>
              </a:defRPr>
            </a:lvl4pPr>
            <a:lvl5pPr marL="2057088" indent="-228566" defTabSz="903151" eaLnBrk="0" hangingPunct="0">
              <a:defRPr sz="2800">
                <a:solidFill>
                  <a:schemeClr val="tx2"/>
                </a:solidFill>
                <a:latin typeface="Arial" pitchFamily="34" charset="0"/>
              </a:defRPr>
            </a:lvl5pPr>
            <a:lvl6pPr marL="2514219" indent="-228566" defTabSz="903151" eaLnBrk="0" fontAlgn="base" hangingPunct="0">
              <a:spcBef>
                <a:spcPct val="0"/>
              </a:spcBef>
              <a:spcAft>
                <a:spcPct val="0"/>
              </a:spcAft>
              <a:defRPr sz="2800">
                <a:solidFill>
                  <a:schemeClr val="tx2"/>
                </a:solidFill>
                <a:latin typeface="Arial" pitchFamily="34" charset="0"/>
              </a:defRPr>
            </a:lvl6pPr>
            <a:lvl7pPr marL="2971349" indent="-228566" defTabSz="903151" eaLnBrk="0" fontAlgn="base" hangingPunct="0">
              <a:spcBef>
                <a:spcPct val="0"/>
              </a:spcBef>
              <a:spcAft>
                <a:spcPct val="0"/>
              </a:spcAft>
              <a:defRPr sz="2800">
                <a:solidFill>
                  <a:schemeClr val="tx2"/>
                </a:solidFill>
                <a:latin typeface="Arial" pitchFamily="34" charset="0"/>
              </a:defRPr>
            </a:lvl7pPr>
            <a:lvl8pPr marL="3428480" indent="-228566" defTabSz="903151" eaLnBrk="0" fontAlgn="base" hangingPunct="0">
              <a:spcBef>
                <a:spcPct val="0"/>
              </a:spcBef>
              <a:spcAft>
                <a:spcPct val="0"/>
              </a:spcAft>
              <a:defRPr sz="2800">
                <a:solidFill>
                  <a:schemeClr val="tx2"/>
                </a:solidFill>
                <a:latin typeface="Arial" pitchFamily="34" charset="0"/>
              </a:defRPr>
            </a:lvl8pPr>
            <a:lvl9pPr marL="3885613" indent="-228566" defTabSz="903151" eaLnBrk="0" fontAlgn="base" hangingPunct="0">
              <a:spcBef>
                <a:spcPct val="0"/>
              </a:spcBef>
              <a:spcAft>
                <a:spcPct val="0"/>
              </a:spcAft>
              <a:defRPr sz="2800">
                <a:solidFill>
                  <a:schemeClr val="tx2"/>
                </a:solidFill>
                <a:latin typeface="Arial" pitchFamily="34" charset="0"/>
              </a:defRPr>
            </a:lvl9pPr>
          </a:lstStyle>
          <a:p>
            <a:pPr eaLnBrk="1" hangingPunct="1"/>
            <a:fld id="{163D7D92-FF1A-47D6-8FFA-F30D542EA8DD}" type="slidenum">
              <a:rPr lang="en-US" altLang="en-US" sz="1200">
                <a:solidFill>
                  <a:schemeClr val="tx1"/>
                </a:solidFill>
              </a:rPr>
              <a:pPr eaLnBrk="1" hangingPunct="1"/>
              <a:t>31</a:t>
            </a:fld>
            <a:endParaRPr lang="en-US" altLang="en-US" sz="1200" dirty="0">
              <a:solidFill>
                <a:schemeClr val="tx1"/>
              </a:solidFill>
            </a:endParaRPr>
          </a:p>
        </p:txBody>
      </p:sp>
      <p:sp>
        <p:nvSpPr>
          <p:cNvPr id="155651" name="Rectangle 2"/>
          <p:cNvSpPr>
            <a:spLocks noGrp="1" noRot="1" noChangeAspect="1" noChangeArrowheads="1" noTextEdit="1"/>
          </p:cNvSpPr>
          <p:nvPr>
            <p:ph type="sldImg"/>
          </p:nvPr>
        </p:nvSpPr>
        <p:spPr>
          <a:xfrm>
            <a:off x="1166813" y="693738"/>
            <a:ext cx="4616450" cy="3463925"/>
          </a:xfrm>
          <a:ln/>
        </p:spPr>
      </p:sp>
      <p:sp>
        <p:nvSpPr>
          <p:cNvPr id="155652" name="Rectangle 3"/>
          <p:cNvSpPr>
            <a:spLocks noGrp="1" noChangeArrowheads="1"/>
          </p:cNvSpPr>
          <p:nvPr>
            <p:ph type="body" idx="1"/>
          </p:nvPr>
        </p:nvSpPr>
        <p:spPr>
          <a:xfrm>
            <a:off x="695008" y="4387854"/>
            <a:ext cx="5560060"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itchFamily="34" charset="0"/>
              </a:rPr>
              <a:t>Fremont is a combined-cycle plant (more efficient, higher electrical output) and is typical of most facilities being built today.  A gas turbine is just a huge jet engine without wings attached.  Hot gas drive the turbine blades vs steam like our plant.  A simple cycle gas plant would just include the gas turbines and are generally used for peaking and emergency generation needs.</a:t>
            </a:r>
          </a:p>
          <a:p>
            <a:pPr eaLnBrk="1" hangingPunct="1"/>
            <a:r>
              <a:rPr lang="en-US" altLang="en-US" dirty="0">
                <a:latin typeface="Arial" pitchFamily="34" charset="0"/>
              </a:rPr>
              <a:t>Duct burners are utilized during peak periods to increase capacity an additional 163MW’s.</a:t>
            </a:r>
          </a:p>
          <a:p>
            <a:pPr eaLnBrk="1" hangingPunct="1"/>
            <a:endParaRPr lang="en-US" altLang="en-US" dirty="0">
              <a:latin typeface="Arial" pitchFamily="34" charset="0"/>
            </a:endParaRPr>
          </a:p>
        </p:txBody>
      </p:sp>
    </p:spTree>
    <p:extLst>
      <p:ext uri="{BB962C8B-B14F-4D97-AF65-F5344CB8AC3E}">
        <p14:creationId xmlns:p14="http://schemas.microsoft.com/office/powerpoint/2010/main" val="316130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(152) 2MW Gamesa G90 wind turbines located in Paulding &amp; Van Wert, OH counties (located along SR30, near Ohio/Indiana border).  Orrville receives 2MW</a:t>
            </a:r>
            <a:r>
              <a:rPr lang="en-US" baseline="0" dirty="0"/>
              <a:t> thru 2022.  </a:t>
            </a:r>
          </a:p>
          <a:p>
            <a:r>
              <a:rPr lang="en-US" baseline="0" dirty="0"/>
              <a:t>We do not own any assets in this project (purchasing energy only via Purchase Power Agreement).</a:t>
            </a:r>
          </a:p>
          <a:p>
            <a:r>
              <a:rPr lang="en-US" baseline="0" dirty="0"/>
              <a:t>Towers are 328’ tall, blades 110’ long, each unit weighs 85 tons and tracks wind direction &amp; adjusts blade angle to optimize the wind’s energy.</a:t>
            </a:r>
            <a:endParaRPr lang="en-US" dirty="0"/>
          </a:p>
          <a:p>
            <a:r>
              <a:rPr lang="en-US" dirty="0"/>
              <a:t>This power supply only contract started delivering</a:t>
            </a:r>
            <a:r>
              <a:rPr lang="en-US" baseline="0" dirty="0"/>
              <a:t> energy in June 2012 and was an opportunity for us to purchase energy below actual cost due to weak market prices.  </a:t>
            </a:r>
          </a:p>
          <a:p>
            <a:r>
              <a:rPr lang="en-US" baseline="0" dirty="0"/>
              <a:t>Received 4,860MWhs or 1.4% of our energy (28% Load Factor) from this project in 2018.  If we were relying solely on these, the lights would have been out ~70% of the time.</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32</a:t>
            </a:fld>
            <a:endParaRPr lang="en-US" dirty="0"/>
          </a:p>
        </p:txBody>
      </p:sp>
    </p:spTree>
    <p:extLst>
      <p:ext uri="{BB962C8B-B14F-4D97-AF65-F5344CB8AC3E}">
        <p14:creationId xmlns:p14="http://schemas.microsoft.com/office/powerpoint/2010/main" val="1380784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0.95MW site on 6 acres</a:t>
            </a:r>
            <a:r>
              <a:rPr lang="en-US" baseline="0" dirty="0"/>
              <a:t> (~5600 PV modules, original designed for 1.3MW, lowered due to wetland avoidance), ~2400MWh/yr, fixed mounting at 25</a:t>
            </a:r>
            <a:r>
              <a:rPr lang="en-US" baseline="30000" dirty="0"/>
              <a:t>o</a:t>
            </a:r>
            <a:r>
              <a:rPr lang="en-US" baseline="0" dirty="0"/>
              <a:t> )</a:t>
            </a:r>
            <a:endParaRPr lang="en-US" dirty="0"/>
          </a:p>
          <a:p>
            <a:r>
              <a:rPr lang="en-US" dirty="0"/>
              <a:t>In commercial operation on January 26, 2018. Property is in a floodplain</a:t>
            </a:r>
            <a:r>
              <a:rPr lang="en-US" baseline="0" dirty="0"/>
              <a:t> &amp; wetlands area and was not suitable for building.</a:t>
            </a:r>
          </a:p>
          <a:p>
            <a:r>
              <a:rPr lang="en-US" baseline="0" dirty="0"/>
              <a:t>Three Water Dept. lime lagoons on right.  We do not own these projects (NextEra).  Only purchase energy from them for the next 25 years.</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33</a:t>
            </a:fld>
            <a:endParaRPr lang="en-US" dirty="0"/>
          </a:p>
        </p:txBody>
      </p:sp>
    </p:spTree>
    <p:extLst>
      <p:ext uri="{BB962C8B-B14F-4D97-AF65-F5344CB8AC3E}">
        <p14:creationId xmlns:p14="http://schemas.microsoft.com/office/powerpoint/2010/main" val="42515024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what the site looks like today. </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34</a:t>
            </a:fld>
            <a:endParaRPr lang="en-US" dirty="0"/>
          </a:p>
        </p:txBody>
      </p:sp>
    </p:spTree>
    <p:extLst>
      <p:ext uri="{BB962C8B-B14F-4D97-AF65-F5344CB8AC3E}">
        <p14:creationId xmlns:p14="http://schemas.microsoft.com/office/powerpoint/2010/main" val="2771031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2.25MW site located at end of Allen Dr. 10 acres (~8130 PV modules, ~3600MWh/yr, </a:t>
            </a:r>
            <a:r>
              <a:rPr lang="en-US" baseline="0" dirty="0"/>
              <a:t>fixed mounted at 25</a:t>
            </a:r>
            <a:r>
              <a:rPr lang="en-US" baseline="30000" dirty="0"/>
              <a:t>o)</a:t>
            </a:r>
            <a:endParaRPr lang="en-US" dirty="0"/>
          </a:p>
          <a:p>
            <a:r>
              <a:rPr lang="en-US" dirty="0"/>
              <a:t>In commercial operation March 3, 2018.  Both sites are fenced in. The concrete tank (in middle) was removed to place additional panels.</a:t>
            </a:r>
          </a:p>
          <a:p>
            <a:r>
              <a:rPr lang="en-US" dirty="0"/>
              <a:t>The WWTP is to the north.</a:t>
            </a:r>
            <a:r>
              <a:rPr lang="en-US" baseline="0" dirty="0"/>
              <a:t>  The Rails to Trails route (yellow line) will follow the creek and go between warehouse building to exit on Allen Dr. in late 2017 or early 2018.</a:t>
            </a:r>
          </a:p>
          <a:p>
            <a:r>
              <a:rPr lang="en-US" baseline="0" dirty="0"/>
              <a:t>Will received 2,430kWh’s or 0.7% (14.7% capacity factor) of our energy from both solar projects in 2018.</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35</a:t>
            </a:fld>
            <a:endParaRPr lang="en-US" dirty="0"/>
          </a:p>
        </p:txBody>
      </p:sp>
    </p:spTree>
    <p:extLst>
      <p:ext uri="{BB962C8B-B14F-4D97-AF65-F5344CB8AC3E}">
        <p14:creationId xmlns:p14="http://schemas.microsoft.com/office/powerpoint/2010/main" val="1860199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solar output profile for a week at the 2MW site. Primary power output width represents period from 10AM-4PM or about 6 hrs/day. </a:t>
            </a:r>
          </a:p>
          <a:p>
            <a:r>
              <a:rPr lang="en-US" dirty="0"/>
              <a:t>‘Dips’ are clouds.  On Friday, a weather front was moving in so clouds were increasing.</a:t>
            </a:r>
          </a:p>
          <a:p>
            <a:r>
              <a:rPr lang="en-US" dirty="0"/>
              <a:t>Now all we have to do is to figure out where to get the energy the other 85% of the time!</a:t>
            </a:r>
          </a:p>
        </p:txBody>
      </p:sp>
      <p:sp>
        <p:nvSpPr>
          <p:cNvPr id="4" name="Slide Number Placeholder 3"/>
          <p:cNvSpPr>
            <a:spLocks noGrp="1"/>
          </p:cNvSpPr>
          <p:nvPr>
            <p:ph type="sldNum" sz="quarter" idx="5"/>
          </p:nvPr>
        </p:nvSpPr>
        <p:spPr/>
        <p:txBody>
          <a:bodyPr/>
          <a:lstStyle/>
          <a:p>
            <a:fld id="{C273C452-0A69-4287-B36B-8F027A5FEFCB}" type="slidenum">
              <a:rPr lang="en-US" smtClean="0"/>
              <a:pPr/>
              <a:t>36</a:t>
            </a:fld>
            <a:endParaRPr lang="en-US" dirty="0"/>
          </a:p>
        </p:txBody>
      </p:sp>
    </p:spTree>
    <p:extLst>
      <p:ext uri="{BB962C8B-B14F-4D97-AF65-F5344CB8AC3E}">
        <p14:creationId xmlns:p14="http://schemas.microsoft.com/office/powerpoint/2010/main" val="1001650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generation sources. Most additions in 2017 were gas 49%, wind 29%, solar 20%.  Coal’s % decreased as expected.</a:t>
            </a:r>
          </a:p>
          <a:p>
            <a:r>
              <a:rPr lang="en-US" dirty="0"/>
              <a:t>From 2018 America’s Electric Generation capacity 2018 Update report.</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37</a:t>
            </a:fld>
            <a:endParaRPr lang="en-US" dirty="0"/>
          </a:p>
        </p:txBody>
      </p:sp>
    </p:spTree>
    <p:extLst>
      <p:ext uri="{BB962C8B-B14F-4D97-AF65-F5344CB8AC3E}">
        <p14:creationId xmlns:p14="http://schemas.microsoft.com/office/powerpoint/2010/main" val="1407191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Long-term generation forecasts.  Bigger increases in solar.  Need more development in battery storage.</a:t>
            </a:r>
          </a:p>
          <a:p>
            <a:r>
              <a:rPr lang="en-US" dirty="0"/>
              <a:t>Source: EIA</a:t>
            </a:r>
          </a:p>
        </p:txBody>
      </p:sp>
      <p:sp>
        <p:nvSpPr>
          <p:cNvPr id="4" name="Slide Number Placeholder 3"/>
          <p:cNvSpPr>
            <a:spLocks noGrp="1"/>
          </p:cNvSpPr>
          <p:nvPr>
            <p:ph type="sldNum" sz="quarter" idx="5"/>
          </p:nvPr>
        </p:nvSpPr>
        <p:spPr/>
        <p:txBody>
          <a:bodyPr/>
          <a:lstStyle/>
          <a:p>
            <a:fld id="{C273C452-0A69-4287-B36B-8F027A5FEFCB}" type="slidenum">
              <a:rPr lang="en-US" smtClean="0"/>
              <a:pPr/>
              <a:t>38</a:t>
            </a:fld>
            <a:endParaRPr lang="en-US" dirty="0"/>
          </a:p>
        </p:txBody>
      </p:sp>
    </p:spTree>
    <p:extLst>
      <p:ext uri="{BB962C8B-B14F-4D97-AF65-F5344CB8AC3E}">
        <p14:creationId xmlns:p14="http://schemas.microsoft.com/office/powerpoint/2010/main" val="1860906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Visit our website for more information.  </a:t>
            </a:r>
          </a:p>
          <a:p>
            <a:r>
              <a:rPr lang="en-US" dirty="0"/>
              <a:t>Thank you.</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first utility.  The City was incorporated</a:t>
            </a:r>
            <a:r>
              <a:rPr lang="en-US" baseline="0" dirty="0"/>
              <a:t> in 1864.</a:t>
            </a:r>
            <a:endParaRPr lang="en-US" dirty="0"/>
          </a:p>
          <a:p>
            <a:r>
              <a:rPr lang="en-US" dirty="0"/>
              <a:t>The Water</a:t>
            </a:r>
            <a:r>
              <a:rPr lang="en-US" baseline="0" dirty="0"/>
              <a:t> </a:t>
            </a:r>
            <a:r>
              <a:rPr lang="en-US" dirty="0"/>
              <a:t>Plant is designed to supply 100% of the water requirements to the Power Plant and land leases are in place for future wells.</a:t>
            </a:r>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a:t>
            </a:fld>
            <a:endParaRPr lang="en-US" dirty="0"/>
          </a:p>
        </p:txBody>
      </p:sp>
    </p:spTree>
    <p:extLst>
      <p:ext uri="{BB962C8B-B14F-4D97-AF65-F5344CB8AC3E}">
        <p14:creationId xmlns:p14="http://schemas.microsoft.com/office/powerpoint/2010/main" val="1351300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3C452-0A69-4287-B36B-8F027A5FEFCB}" type="slidenum">
              <a:rPr lang="en-US" smtClean="0"/>
              <a:pPr/>
              <a:t>40</a:t>
            </a:fld>
            <a:endParaRPr lang="en-US" dirty="0"/>
          </a:p>
        </p:txBody>
      </p:sp>
    </p:spTree>
    <p:extLst>
      <p:ext uri="{BB962C8B-B14F-4D97-AF65-F5344CB8AC3E}">
        <p14:creationId xmlns:p14="http://schemas.microsoft.com/office/powerpoint/2010/main" val="2729098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Water Quality report.  Continued recognition for meeting all EPA standards.  </a:t>
            </a:r>
          </a:p>
          <a:p>
            <a:r>
              <a:rPr lang="en-US" dirty="0"/>
              <a:t>Report is available on our website.</a:t>
            </a:r>
          </a:p>
          <a:p>
            <a:endParaRPr lang="en-US" dirty="0"/>
          </a:p>
        </p:txBody>
      </p:sp>
      <p:sp>
        <p:nvSpPr>
          <p:cNvPr id="4" name="Slide Number Placeholder 3"/>
          <p:cNvSpPr>
            <a:spLocks noGrp="1"/>
          </p:cNvSpPr>
          <p:nvPr>
            <p:ph type="sldNum" sz="quarter" idx="5"/>
          </p:nvPr>
        </p:nvSpPr>
        <p:spPr/>
        <p:txBody>
          <a:bodyPr/>
          <a:lstStyle/>
          <a:p>
            <a:fld id="{C273C452-0A69-4287-B36B-8F027A5FEFCB}" type="slidenum">
              <a:rPr lang="en-US" smtClean="0"/>
              <a:pPr/>
              <a:t>41</a:t>
            </a:fld>
            <a:endParaRPr lang="en-US" dirty="0"/>
          </a:p>
        </p:txBody>
      </p:sp>
    </p:spTree>
    <p:extLst>
      <p:ext uri="{BB962C8B-B14F-4D97-AF65-F5344CB8AC3E}">
        <p14:creationId xmlns:p14="http://schemas.microsoft.com/office/powerpoint/2010/main" val="873859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more detailed breakdown of new generation additions thru 2040.</a:t>
            </a:r>
          </a:p>
          <a:p>
            <a:r>
              <a:rPr lang="en-US" dirty="0"/>
              <a:t>As you can see, most of the new generation is natural gas, followed</a:t>
            </a:r>
            <a:r>
              <a:rPr lang="en-US" baseline="0" dirty="0"/>
              <a:t> by wind &amp; solar.  </a:t>
            </a:r>
          </a:p>
          <a:p>
            <a:r>
              <a:rPr lang="en-US" baseline="0" dirty="0"/>
              <a:t>There are a couple of new nukes scheduled but will be offset by a greater number shut downs.</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42</a:t>
            </a:fld>
            <a:endParaRPr lang="en-US" dirty="0"/>
          </a:p>
        </p:txBody>
      </p:sp>
    </p:spTree>
    <p:extLst>
      <p:ext uri="{BB962C8B-B14F-4D97-AF65-F5344CB8AC3E}">
        <p14:creationId xmlns:p14="http://schemas.microsoft.com/office/powerpoint/2010/main" val="2816633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7743">
              <a:defRPr/>
            </a:pPr>
            <a:r>
              <a:rPr lang="en-US" dirty="0"/>
              <a:t>Central (downtown) tower built in 1938, West &amp; South towers built in 1973. </a:t>
            </a:r>
          </a:p>
          <a:p>
            <a:pPr defTabSz="917743">
              <a:defRPr/>
            </a:pPr>
            <a:r>
              <a:rPr lang="en-US" dirty="0"/>
              <a:t>North 1M gallon</a:t>
            </a:r>
            <a:r>
              <a:rPr lang="en-US" baseline="0" dirty="0"/>
              <a:t> underground tank built in1974, </a:t>
            </a:r>
            <a:r>
              <a:rPr lang="en-US" dirty="0"/>
              <a:t>South 1M gallon underground tank built in 1986 located at west tower site. </a:t>
            </a:r>
          </a:p>
          <a:p>
            <a:pPr defTabSz="917743">
              <a:defRPr/>
            </a:pPr>
            <a:r>
              <a:rPr lang="en-US" dirty="0"/>
              <a:t>Can store enough for about 2 days</a:t>
            </a:r>
            <a:r>
              <a:rPr lang="en-US" baseline="0" dirty="0"/>
              <a:t> (at 2M/day).</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5</a:t>
            </a:fld>
            <a:endParaRPr lang="en-US" dirty="0"/>
          </a:p>
        </p:txBody>
      </p:sp>
    </p:spTree>
    <p:extLst>
      <p:ext uri="{BB962C8B-B14F-4D97-AF65-F5344CB8AC3E}">
        <p14:creationId xmlns:p14="http://schemas.microsoft.com/office/powerpoint/2010/main" val="4169878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Wastewater</a:t>
            </a:r>
            <a:r>
              <a:rPr lang="en-US" baseline="0" dirty="0"/>
              <a:t> U</a:t>
            </a:r>
            <a:r>
              <a:rPr lang="en-US" dirty="0"/>
              <a:t>tility site.</a:t>
            </a:r>
          </a:p>
          <a:p>
            <a:r>
              <a:rPr lang="en-US" baseline="0" dirty="0"/>
              <a:t>One of the two new solar sites is located south of the plant (across the creek) .</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6</a:t>
            </a:fld>
            <a:endParaRPr lang="en-US" dirty="0"/>
          </a:p>
        </p:txBody>
      </p:sp>
    </p:spTree>
    <p:extLst>
      <p:ext uri="{BB962C8B-B14F-4D97-AF65-F5344CB8AC3E}">
        <p14:creationId xmlns:p14="http://schemas.microsoft.com/office/powerpoint/2010/main" val="372845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facility handles the most complex and dynamic processes of all three utilities. </a:t>
            </a:r>
          </a:p>
          <a:p>
            <a:pPr defTabSz="917720">
              <a:defRPr/>
            </a:pPr>
            <a:r>
              <a:rPr lang="en-US" dirty="0"/>
              <a:t>We manage seven industrial pretreatment programs-Orrville must (required by law) enforce federal, state and local industry specific discharge limits and rules for the EPA.</a:t>
            </a:r>
          </a:p>
          <a:p>
            <a:pPr defTabSz="917720">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7</a:t>
            </a:fld>
            <a:endParaRPr lang="en-US" dirty="0"/>
          </a:p>
        </p:txBody>
      </p:sp>
    </p:spTree>
    <p:extLst>
      <p:ext uri="{BB962C8B-B14F-4D97-AF65-F5344CB8AC3E}">
        <p14:creationId xmlns:p14="http://schemas.microsoft.com/office/powerpoint/2010/main" val="1898641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a:t>
            </a:r>
            <a:r>
              <a:rPr lang="en-US" baseline="0" dirty="0"/>
              <a:t> the way ‘it’ comes into the facility for processing </a:t>
            </a:r>
            <a:r>
              <a:rPr lang="en-US" u="sng" baseline="0" dirty="0"/>
              <a:t>after</a:t>
            </a:r>
            <a:r>
              <a:rPr lang="en-US" baseline="0" dirty="0"/>
              <a:t> we pre-screen &amp; grind it up.  </a:t>
            </a:r>
          </a:p>
          <a:p>
            <a:r>
              <a:rPr lang="en-US" baseline="0" dirty="0"/>
              <a:t>The water (effluent) discharged into the creek is typically better (higher quality) than what’s normally flowing in it.</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8</a:t>
            </a:fld>
            <a:endParaRPr lang="en-US" dirty="0"/>
          </a:p>
        </p:txBody>
      </p:sp>
    </p:spTree>
    <p:extLst>
      <p:ext uri="{BB962C8B-B14F-4D97-AF65-F5344CB8AC3E}">
        <p14:creationId xmlns:p14="http://schemas.microsoft.com/office/powerpoint/2010/main" val="362449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lab tests, we also monitor daphnia (called water fleas which are small aquatic planktonic crustaceans) which are even more sensitive</a:t>
            </a:r>
            <a:r>
              <a:rPr lang="en-US" baseline="0" dirty="0"/>
              <a:t> to water quality.</a:t>
            </a:r>
          </a:p>
          <a:p>
            <a:r>
              <a:rPr lang="en-US" baseline="0" dirty="0"/>
              <a:t>The final effluent also flows thru this tank and a pond in front of the office entrance.</a:t>
            </a:r>
            <a:endParaRPr lang="en-US" dirty="0"/>
          </a:p>
        </p:txBody>
      </p:sp>
      <p:sp>
        <p:nvSpPr>
          <p:cNvPr id="4" name="Slide Number Placeholder 3"/>
          <p:cNvSpPr>
            <a:spLocks noGrp="1"/>
          </p:cNvSpPr>
          <p:nvPr>
            <p:ph type="sldNum" sz="quarter" idx="10"/>
          </p:nvPr>
        </p:nvSpPr>
        <p:spPr/>
        <p:txBody>
          <a:bodyPr/>
          <a:lstStyle/>
          <a:p>
            <a:fld id="{C273C452-0A69-4287-B36B-8F027A5FEFCB}" type="slidenum">
              <a:rPr lang="en-US" smtClean="0"/>
              <a:pPr/>
              <a:t>9</a:t>
            </a:fld>
            <a:endParaRPr lang="en-US" dirty="0"/>
          </a:p>
        </p:txBody>
      </p:sp>
    </p:spTree>
    <p:extLst>
      <p:ext uri="{BB962C8B-B14F-4D97-AF65-F5344CB8AC3E}">
        <p14:creationId xmlns:p14="http://schemas.microsoft.com/office/powerpoint/2010/main" val="313246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Standardv3">
    <p:spTree>
      <p:nvGrpSpPr>
        <p:cNvPr id="1" name=""/>
        <p:cNvGrpSpPr/>
        <p:nvPr/>
      </p:nvGrpSpPr>
      <p:grpSpPr>
        <a:xfrm>
          <a:off x="0" y="0"/>
          <a:ext cx="0" cy="0"/>
          <a:chOff x="0" y="0"/>
          <a:chExt cx="0" cy="0"/>
        </a:xfrm>
      </p:grpSpPr>
      <p:sp>
        <p:nvSpPr>
          <p:cNvPr id="6" name="Rectangle 2"/>
          <p:cNvSpPr>
            <a:spLocks noGrp="1" noChangeArrowheads="1"/>
          </p:cNvSpPr>
          <p:nvPr>
            <p:ph type="title" idx="4294967295"/>
          </p:nvPr>
        </p:nvSpPr>
        <p:spPr bwMode="auto">
          <a:xfrm>
            <a:off x="0" y="0"/>
            <a:ext cx="9144000" cy="685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rgbClr val="1F497D"/>
                </a:solidFill>
                <a:latin typeface="Arial (Body)"/>
                <a:cs typeface="Arial" panose="020B0604020202020204" pitchFamily="34" charset="0"/>
              </a:defRPr>
            </a:lvl1pPr>
          </a:lstStyle>
          <a:p>
            <a:r>
              <a:rPr lang="en-US" dirty="0"/>
              <a:t>Click to edit Master title style</a:t>
            </a:r>
          </a:p>
        </p:txBody>
      </p:sp>
      <p:sp>
        <p:nvSpPr>
          <p:cNvPr id="10" name="Content Placeholder 2"/>
          <p:cNvSpPr>
            <a:spLocks noGrp="1"/>
          </p:cNvSpPr>
          <p:nvPr>
            <p:ph idx="1"/>
          </p:nvPr>
        </p:nvSpPr>
        <p:spPr>
          <a:xfrm>
            <a:off x="228600" y="762000"/>
            <a:ext cx="8686800" cy="5105400"/>
          </a:xfrm>
          <a:prstGeom prst="rect">
            <a:avLst/>
          </a:prstGeom>
        </p:spPr>
        <p:txBody>
          <a:bodyPr/>
          <a:lstStyle>
            <a:lvl1pPr>
              <a:defRPr sz="2800">
                <a:latin typeface="Arial (Body)"/>
                <a:cs typeface="Arial" panose="020B0604020202020204" pitchFamily="34" charset="0"/>
              </a:defRPr>
            </a:lvl1pPr>
            <a:lvl2pPr marL="914400" indent="-457200">
              <a:buFont typeface="Arial" panose="020B0604020202020204" pitchFamily="34" charset="0"/>
              <a:buChar char="•"/>
              <a:defRPr sz="2400">
                <a:latin typeface="Arial (Body)"/>
                <a:cs typeface="Arial" panose="020B0604020202020204" pitchFamily="34" charset="0"/>
              </a:defRPr>
            </a:lvl2pPr>
            <a:lvl3pPr marL="1257300" indent="-342900">
              <a:buFont typeface="Arial" panose="020B0604020202020204" pitchFamily="34" charset="0"/>
              <a:buChar char="•"/>
              <a:defRPr sz="2000">
                <a:latin typeface="Arial (Body)"/>
                <a:cs typeface="Arial" panose="020B0604020202020204" pitchFamily="34" charset="0"/>
              </a:defRPr>
            </a:lvl3pPr>
            <a:lvl4pPr marL="1714500" indent="-342900">
              <a:buFont typeface="Arial" panose="020B0604020202020204" pitchFamily="34" charset="0"/>
              <a:buChar char="•"/>
              <a:defRPr sz="1800">
                <a:latin typeface="Arial (Body)"/>
                <a:cs typeface="Arial" panose="020B0604020202020204" pitchFamily="34" charset="0"/>
              </a:defRPr>
            </a:lvl4pPr>
            <a:lvl5pPr marL="2114550" indent="-285750">
              <a:buFont typeface="Arial" panose="020B0604020202020204" pitchFamily="34" charset="0"/>
              <a:buChar char="•"/>
              <a:defRPr sz="1600">
                <a:latin typeface="Arial (Body)"/>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DCEEC446-55D3-4C8E-99FE-E011BBB2F3D3}" type="datetime1">
              <a:rPr lang="en-US" smtClean="0"/>
              <a:t>7/23/2019</a:t>
            </a:fld>
            <a:endParaRPr lang="en-US" dirty="0"/>
          </a:p>
        </p:txBody>
      </p:sp>
      <p:sp>
        <p:nvSpPr>
          <p:cNvPr id="7" name="Slide Number Placeholder 5"/>
          <p:cNvSpPr>
            <a:spLocks noGrp="1"/>
          </p:cNvSpPr>
          <p:nvPr>
            <p:ph type="sldNum" sz="quarter" idx="12"/>
          </p:nvPr>
        </p:nvSpPr>
        <p:spPr bwMode="auto">
          <a:xfrm>
            <a:off x="4346575" y="6324600"/>
            <a:ext cx="530225"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000">
                <a:solidFill>
                  <a:srgbClr val="1F497D"/>
                </a:solidFill>
                <a:latin typeface="News Gothic MT"/>
              </a:defRPr>
            </a:lvl1pPr>
          </a:lstStyle>
          <a:p>
            <a:pPr>
              <a:defRPr/>
            </a:pPr>
            <a:fld id="{8E274AC4-5B88-495C-9E4A-95514C702A7C}" type="slidenum">
              <a:rPr lang="en-US"/>
              <a:pPr>
                <a:defRPr/>
              </a:pPr>
              <a:t>‹#›</a:t>
            </a:fld>
            <a:endParaRPr lang="en-US" dirty="0"/>
          </a:p>
        </p:txBody>
      </p:sp>
    </p:spTree>
    <p:extLst>
      <p:ext uri="{BB962C8B-B14F-4D97-AF65-F5344CB8AC3E}">
        <p14:creationId xmlns:p14="http://schemas.microsoft.com/office/powerpoint/2010/main" val="969212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65A77C-E871-4395-87F8-BC1BF2B5C1A9}" type="datetimeFigureOut">
              <a:rPr lang="en-US" smtClean="0"/>
              <a:pPr/>
              <a:t>7/23/2019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4C779-30B2-4199-9242-65B41656AFC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5A77C-E871-4395-87F8-BC1BF2B5C1A9}" type="datetimeFigureOut">
              <a:rPr lang="en-US" smtClean="0"/>
              <a:pPr/>
              <a:t>7/23/2019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4C779-30B2-4199-9242-65B41656AFC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orrutilities.co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r>
              <a:rPr lang="en-US" dirty="0"/>
              <a:t>Orrville Utilities</a:t>
            </a:r>
            <a:br>
              <a:rPr lang="en-US" dirty="0"/>
            </a:br>
            <a:r>
              <a:rPr lang="en-US" sz="3100" dirty="0"/>
              <a:t>Jeff Brediger, Director of Utilities </a:t>
            </a:r>
            <a:br>
              <a:rPr lang="en-US" sz="2400" dirty="0"/>
            </a:br>
            <a:endParaRPr lang="en-US" sz="1600" dirty="0"/>
          </a:p>
        </p:txBody>
      </p:sp>
      <p:pic>
        <p:nvPicPr>
          <p:cNvPr id="8" name="Content Placeholder 7" descr="Utility logo.GIF"/>
          <p:cNvPicPr>
            <a:picLocks noGrp="1" noChangeAspect="1"/>
          </p:cNvPicPr>
          <p:nvPr>
            <p:ph idx="1"/>
          </p:nvPr>
        </p:nvPicPr>
        <p:blipFill>
          <a:blip r:embed="rId3" cstate="print"/>
          <a:stretch>
            <a:fillRect/>
          </a:stretch>
        </p:blipFill>
        <p:spPr>
          <a:xfrm>
            <a:off x="1752600" y="1752600"/>
            <a:ext cx="5562600" cy="4964875"/>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hotos\plant photo, south view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888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Orrville Generating Plant</a:t>
            </a:r>
          </a:p>
        </p:txBody>
      </p:sp>
      <p:sp>
        <p:nvSpPr>
          <p:cNvPr id="3" name="Content Placeholder 2"/>
          <p:cNvSpPr>
            <a:spLocks noGrp="1"/>
          </p:cNvSpPr>
          <p:nvPr>
            <p:ph idx="1"/>
          </p:nvPr>
        </p:nvSpPr>
        <p:spPr>
          <a:xfrm>
            <a:off x="457200" y="1600200"/>
            <a:ext cx="8382000" cy="4525963"/>
          </a:xfrm>
        </p:spPr>
        <p:txBody>
          <a:bodyPr>
            <a:normAutofit fontScale="85000" lnSpcReduction="10000"/>
          </a:bodyPr>
          <a:lstStyle/>
          <a:p>
            <a:r>
              <a:rPr lang="en-US" dirty="0"/>
              <a:t>Established 1917</a:t>
            </a:r>
          </a:p>
          <a:p>
            <a:r>
              <a:rPr lang="en-US" dirty="0"/>
              <a:t>Four coal-fired steam generators providing steam to 3 turbine-generators.  Total capacity, 63,000kW.</a:t>
            </a:r>
          </a:p>
          <a:p>
            <a:r>
              <a:rPr lang="en-US" dirty="0"/>
              <a:t>Last unit installed in 1969</a:t>
            </a:r>
          </a:p>
          <a:p>
            <a:r>
              <a:rPr lang="en-US" dirty="0"/>
              <a:t>Coal units are now restricted to 10% capacity. Unlimited operation on gas converted unit.</a:t>
            </a:r>
          </a:p>
          <a:p>
            <a:r>
              <a:rPr lang="en-US" dirty="0"/>
              <a:t>7,385 customers</a:t>
            </a:r>
          </a:p>
          <a:p>
            <a:r>
              <a:rPr lang="en-US" dirty="0"/>
              <a:t>Operating Budget, $33.5M (Capital projects, $1.9M)</a:t>
            </a:r>
          </a:p>
          <a:p>
            <a:r>
              <a:rPr lang="en-US" dirty="0"/>
              <a:t>Burned 9,240 tons coal &amp; 247,300MCF gas to generate ~9% of energy needs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a:solidFill>
                  <a:srgbClr val="FF0000"/>
                </a:solidFill>
              </a:rPr>
              <a:t>Electric Department</a:t>
            </a:r>
            <a:br>
              <a:rPr lang="en-US" dirty="0">
                <a:solidFill>
                  <a:srgbClr val="FF0000"/>
                </a:solidFill>
              </a:rPr>
            </a:br>
            <a:r>
              <a:rPr lang="en-US" sz="3100" dirty="0">
                <a:solidFill>
                  <a:srgbClr val="FF0000"/>
                </a:solidFill>
              </a:rPr>
              <a:t>Dean Kallenborn, Electric Utility Manager</a:t>
            </a:r>
            <a:br>
              <a:rPr lang="en-US" sz="3100" dirty="0">
                <a:solidFill>
                  <a:srgbClr val="FF0000"/>
                </a:solidFill>
              </a:rPr>
            </a:br>
            <a:r>
              <a:rPr lang="en-US" sz="3100" dirty="0">
                <a:solidFill>
                  <a:srgbClr val="FF0000"/>
                </a:solidFill>
              </a:rPr>
              <a:t>Dick Smith, Distribution Superintendent</a:t>
            </a:r>
          </a:p>
        </p:txBody>
      </p:sp>
      <p:sp>
        <p:nvSpPr>
          <p:cNvPr id="3" name="Content Placeholder 2"/>
          <p:cNvSpPr>
            <a:spLocks noGrp="1"/>
          </p:cNvSpPr>
          <p:nvPr>
            <p:ph idx="1"/>
          </p:nvPr>
        </p:nvSpPr>
        <p:spPr>
          <a:xfrm>
            <a:off x="609600" y="1905000"/>
            <a:ext cx="7924800" cy="4525963"/>
          </a:xfrm>
        </p:spPr>
        <p:txBody>
          <a:bodyPr>
            <a:normAutofit fontScale="92500" lnSpcReduction="20000"/>
          </a:bodyPr>
          <a:lstStyle/>
          <a:p>
            <a:r>
              <a:rPr lang="en-US" dirty="0"/>
              <a:t>Sold 308,916,000kWhs in retail sales (up 2.5%, plant generated about 9%, ~57% lower than 2017)</a:t>
            </a:r>
          </a:p>
          <a:p>
            <a:r>
              <a:rPr lang="en-US" dirty="0"/>
              <a:t>Peak demand, 62,920KW, June 18th , 2PM</a:t>
            </a:r>
          </a:p>
          <a:p>
            <a:r>
              <a:rPr lang="en-US" dirty="0"/>
              <a:t>Retail sales, $31.2M</a:t>
            </a:r>
          </a:p>
          <a:p>
            <a:r>
              <a:rPr lang="en-US" dirty="0"/>
              <a:t>Wholesale sales, $2M</a:t>
            </a:r>
          </a:p>
          <a:p>
            <a:r>
              <a:rPr lang="en-US" dirty="0"/>
              <a:t>298 pole miles of distribution lines covering 125 sq. miles</a:t>
            </a:r>
          </a:p>
          <a:p>
            <a:r>
              <a:rPr lang="en-US" dirty="0"/>
              <a:t>Employees- 20 Power Plant, 11 Distribution,       4 staff</a:t>
            </a:r>
          </a:p>
          <a:p>
            <a:endParaRPr lang="en-US" dirty="0"/>
          </a:p>
        </p:txBody>
      </p:sp>
    </p:spTree>
    <p:extLst>
      <p:ext uri="{BB962C8B-B14F-4D97-AF65-F5344CB8AC3E}">
        <p14:creationId xmlns:p14="http://schemas.microsoft.com/office/powerpoint/2010/main" val="2480734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tva.gov/power/images/coalart.png"/>
          <p:cNvPicPr/>
          <p:nvPr/>
        </p:nvPicPr>
        <p:blipFill>
          <a:blip r:embed="rId3">
            <a:extLst>
              <a:ext uri="{28A0092B-C50C-407E-A947-70E740481C1C}">
                <a14:useLocalDpi xmlns:a14="http://schemas.microsoft.com/office/drawing/2010/main" val="0"/>
              </a:ext>
            </a:extLst>
          </a:blip>
          <a:srcRect/>
          <a:stretch>
            <a:fillRect/>
          </a:stretch>
        </p:blipFill>
        <p:spPr bwMode="auto">
          <a:xfrm>
            <a:off x="10212" y="1143000"/>
            <a:ext cx="9144000" cy="4267200"/>
          </a:xfrm>
          <a:prstGeom prst="rect">
            <a:avLst/>
          </a:prstGeom>
          <a:noFill/>
          <a:ln>
            <a:noFill/>
          </a:ln>
        </p:spPr>
      </p:pic>
      <p:sp>
        <p:nvSpPr>
          <p:cNvPr id="3" name="TextBox 2">
            <a:extLst>
              <a:ext uri="{FF2B5EF4-FFF2-40B4-BE49-F238E27FC236}">
                <a16:creationId xmlns:a16="http://schemas.microsoft.com/office/drawing/2014/main" id="{DE6B4DB7-5FF9-465F-A61C-74910B5DEC9E}"/>
              </a:ext>
            </a:extLst>
          </p:cNvPr>
          <p:cNvSpPr txBox="1"/>
          <p:nvPr/>
        </p:nvSpPr>
        <p:spPr>
          <a:xfrm rot="16200000">
            <a:off x="2809353" y="1202323"/>
            <a:ext cx="2797047" cy="338554"/>
          </a:xfrm>
          <a:prstGeom prst="rect">
            <a:avLst/>
          </a:prstGeom>
          <a:noFill/>
        </p:spPr>
        <p:txBody>
          <a:bodyPr wrap="square" rtlCol="0">
            <a:spAutoFit/>
          </a:bodyPr>
          <a:lstStyle/>
          <a:p>
            <a:r>
              <a:rPr lang="en-US" sz="1600" dirty="0"/>
              <a:t>&lt;Pollution Control Equipment</a:t>
            </a:r>
          </a:p>
        </p:txBody>
      </p:sp>
      <p:sp>
        <p:nvSpPr>
          <p:cNvPr id="4" name="TextBox 3">
            <a:extLst>
              <a:ext uri="{FF2B5EF4-FFF2-40B4-BE49-F238E27FC236}">
                <a16:creationId xmlns:a16="http://schemas.microsoft.com/office/drawing/2014/main" id="{1637E393-2368-4D58-BDB4-4E0F3179E09D}"/>
              </a:ext>
            </a:extLst>
          </p:cNvPr>
          <p:cNvSpPr txBox="1"/>
          <p:nvPr/>
        </p:nvSpPr>
        <p:spPr>
          <a:xfrm>
            <a:off x="914400" y="4495800"/>
            <a:ext cx="1808637" cy="369332"/>
          </a:xfrm>
          <a:prstGeom prst="rect">
            <a:avLst/>
          </a:prstGeom>
          <a:noFill/>
        </p:spPr>
        <p:txBody>
          <a:bodyPr wrap="none" rtlCol="0">
            <a:spAutoFit/>
          </a:bodyPr>
          <a:lstStyle/>
          <a:p>
            <a:r>
              <a:rPr lang="en-US" dirty="0"/>
              <a:t>or cooling towers</a:t>
            </a:r>
          </a:p>
        </p:txBody>
      </p:sp>
    </p:spTree>
    <p:extLst>
      <p:ext uri="{BB962C8B-B14F-4D97-AF65-F5344CB8AC3E}">
        <p14:creationId xmlns:p14="http://schemas.microsoft.com/office/powerpoint/2010/main" val="1940247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2.bp.blogspot.com/-k6BiWcBP0d8/Twt_aA2SSdI/AAAAAAAAA0w/swZsOR1Ujg8/s1600/steam+turbine.jpg"/>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09700"/>
            <a:ext cx="8915400" cy="4457700"/>
          </a:xfrm>
          <a:prstGeom prst="rect">
            <a:avLst/>
          </a:prstGeom>
          <a:noFill/>
          <a:ln>
            <a:noFill/>
          </a:ln>
        </p:spPr>
      </p:pic>
    </p:spTree>
    <p:extLst>
      <p:ext uri="{BB962C8B-B14F-4D97-AF65-F5344CB8AC3E}">
        <p14:creationId xmlns:p14="http://schemas.microsoft.com/office/powerpoint/2010/main" val="350957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66E60F-6336-4CDD-8033-95443BF637F0}"/>
              </a:ext>
            </a:extLst>
          </p:cNvPr>
          <p:cNvPicPr>
            <a:picLocks noChangeAspect="1"/>
          </p:cNvPicPr>
          <p:nvPr/>
        </p:nvPicPr>
        <p:blipFill>
          <a:blip r:embed="rId3"/>
          <a:stretch>
            <a:fillRect/>
          </a:stretch>
        </p:blipFill>
        <p:spPr>
          <a:xfrm>
            <a:off x="0" y="1354480"/>
            <a:ext cx="9144000" cy="4149040"/>
          </a:xfrm>
          <a:prstGeom prst="rect">
            <a:avLst/>
          </a:prstGeom>
        </p:spPr>
      </p:pic>
    </p:spTree>
    <p:extLst>
      <p:ext uri="{BB962C8B-B14F-4D97-AF65-F5344CB8AC3E}">
        <p14:creationId xmlns:p14="http://schemas.microsoft.com/office/powerpoint/2010/main" val="1191765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05D50-B25E-4AEC-B8E9-4E300E0CD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1381"/>
            <a:ext cx="9144000" cy="6155237"/>
          </a:xfrm>
          <a:prstGeom prst="rect">
            <a:avLst/>
          </a:prstGeom>
        </p:spPr>
      </p:pic>
    </p:spTree>
    <p:extLst>
      <p:ext uri="{BB962C8B-B14F-4D97-AF65-F5344CB8AC3E}">
        <p14:creationId xmlns:p14="http://schemas.microsoft.com/office/powerpoint/2010/main" val="2529629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70B98A-631F-46D5-BD7D-A7E630771846}"/>
              </a:ext>
            </a:extLst>
          </p:cNvPr>
          <p:cNvGraphicFramePr>
            <a:graphicFrameLocks/>
          </p:cNvGraphicFramePr>
          <p:nvPr/>
        </p:nvGraphicFramePr>
        <p:xfrm>
          <a:off x="-290513" y="0"/>
          <a:ext cx="5853113" cy="472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FEA6DC32-B46B-4188-A815-E48CFD382D26}"/>
              </a:ext>
            </a:extLst>
          </p:cNvPr>
          <p:cNvGraphicFramePr>
            <a:graphicFrameLocks/>
          </p:cNvGraphicFramePr>
          <p:nvPr/>
        </p:nvGraphicFramePr>
        <p:xfrm>
          <a:off x="3462337" y="33337"/>
          <a:ext cx="6400800" cy="44624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C928BC60-83EE-4B4D-9CE4-0CB0DE4F6D6F}"/>
              </a:ext>
            </a:extLst>
          </p:cNvPr>
          <p:cNvGraphicFramePr>
            <a:graphicFrameLocks/>
          </p:cNvGraphicFramePr>
          <p:nvPr/>
        </p:nvGraphicFramePr>
        <p:xfrm>
          <a:off x="-1600200" y="2590800"/>
          <a:ext cx="6631779" cy="65055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89759562-D6B0-479B-AA69-E125B1E0A8AD}"/>
              </a:ext>
            </a:extLst>
          </p:cNvPr>
          <p:cNvGraphicFramePr>
            <a:graphicFrameLocks/>
          </p:cNvGraphicFramePr>
          <p:nvPr/>
        </p:nvGraphicFramePr>
        <p:xfrm>
          <a:off x="1840705" y="2971800"/>
          <a:ext cx="7119937" cy="5105401"/>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FBEB3ED6-5D81-4A40-8D50-9C86F7910F80}"/>
              </a:ext>
            </a:extLst>
          </p:cNvPr>
          <p:cNvSpPr txBox="1"/>
          <p:nvPr/>
        </p:nvSpPr>
        <p:spPr>
          <a:xfrm>
            <a:off x="304800" y="3657600"/>
            <a:ext cx="601447" cy="338554"/>
          </a:xfrm>
          <a:prstGeom prst="rect">
            <a:avLst/>
          </a:prstGeom>
          <a:noFill/>
        </p:spPr>
        <p:txBody>
          <a:bodyPr wrap="none" rtlCol="0">
            <a:spAutoFit/>
          </a:bodyPr>
          <a:lstStyle/>
          <a:p>
            <a:r>
              <a:rPr lang="en-US" sz="1600" b="1" dirty="0"/>
              <a:t>2016</a:t>
            </a:r>
          </a:p>
        </p:txBody>
      </p:sp>
      <p:graphicFrame>
        <p:nvGraphicFramePr>
          <p:cNvPr id="9" name="Chart 8">
            <a:extLst>
              <a:ext uri="{FF2B5EF4-FFF2-40B4-BE49-F238E27FC236}">
                <a16:creationId xmlns:a16="http://schemas.microsoft.com/office/drawing/2014/main" id="{3A284108-3616-4614-9CAE-D7DD3B2382BE}"/>
              </a:ext>
            </a:extLst>
          </p:cNvPr>
          <p:cNvGraphicFramePr>
            <a:graphicFrameLocks/>
          </p:cNvGraphicFramePr>
          <p:nvPr/>
        </p:nvGraphicFramePr>
        <p:xfrm>
          <a:off x="3276600" y="2971800"/>
          <a:ext cx="5684042" cy="41148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059216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E49075-7C81-48CE-8851-F1EB808C0846}"/>
              </a:ext>
            </a:extLst>
          </p:cNvPr>
          <p:cNvPicPr>
            <a:picLocks noChangeAspect="1"/>
          </p:cNvPicPr>
          <p:nvPr/>
        </p:nvPicPr>
        <p:blipFill>
          <a:blip r:embed="rId3"/>
          <a:stretch>
            <a:fillRect/>
          </a:stretch>
        </p:blipFill>
        <p:spPr>
          <a:xfrm>
            <a:off x="0" y="342898"/>
            <a:ext cx="9144000" cy="4585855"/>
          </a:xfrm>
          <a:prstGeom prst="rect">
            <a:avLst/>
          </a:prstGeom>
        </p:spPr>
      </p:pic>
      <p:sp>
        <p:nvSpPr>
          <p:cNvPr id="3" name="TextBox 2">
            <a:extLst>
              <a:ext uri="{FF2B5EF4-FFF2-40B4-BE49-F238E27FC236}">
                <a16:creationId xmlns:a16="http://schemas.microsoft.com/office/drawing/2014/main" id="{376CE3FF-C3E4-42BC-9F3F-20426C232CF5}"/>
              </a:ext>
            </a:extLst>
          </p:cNvPr>
          <p:cNvSpPr txBox="1"/>
          <p:nvPr/>
        </p:nvSpPr>
        <p:spPr>
          <a:xfrm>
            <a:off x="1940831" y="5021802"/>
            <a:ext cx="5262338" cy="1815882"/>
          </a:xfrm>
          <a:prstGeom prst="rect">
            <a:avLst/>
          </a:prstGeom>
          <a:noFill/>
        </p:spPr>
        <p:txBody>
          <a:bodyPr wrap="none" rtlCol="0">
            <a:spAutoFit/>
          </a:bodyPr>
          <a:lstStyle/>
          <a:p>
            <a:r>
              <a:rPr lang="en-US" sz="2800" u="sng" dirty="0"/>
              <a:t>Power Plant Emissions since 2016</a:t>
            </a:r>
          </a:p>
          <a:p>
            <a:r>
              <a:rPr lang="en-US" sz="2800" b="1" dirty="0">
                <a:solidFill>
                  <a:srgbClr val="FF0000"/>
                </a:solidFill>
              </a:rPr>
              <a:t>       SO2 decreased 93% </a:t>
            </a:r>
          </a:p>
          <a:p>
            <a:r>
              <a:rPr lang="en-US" sz="2800" b="1" dirty="0">
                <a:solidFill>
                  <a:srgbClr val="FF0000"/>
                </a:solidFill>
              </a:rPr>
              <a:t>       NOx decreased 92%</a:t>
            </a:r>
          </a:p>
          <a:p>
            <a:r>
              <a:rPr lang="en-US" sz="2800" b="1" dirty="0">
                <a:solidFill>
                  <a:srgbClr val="FF0000"/>
                </a:solidFill>
              </a:rPr>
              <a:t>Particulates decreased 83%</a:t>
            </a:r>
          </a:p>
        </p:txBody>
      </p:sp>
      <p:sp>
        <p:nvSpPr>
          <p:cNvPr id="4" name="Oval 3">
            <a:extLst>
              <a:ext uri="{FF2B5EF4-FFF2-40B4-BE49-F238E27FC236}">
                <a16:creationId xmlns:a16="http://schemas.microsoft.com/office/drawing/2014/main" id="{1802AB7C-EF2B-48C7-8376-E8CBD365AF1D}"/>
              </a:ext>
            </a:extLst>
          </p:cNvPr>
          <p:cNvSpPr/>
          <p:nvPr/>
        </p:nvSpPr>
        <p:spPr>
          <a:xfrm>
            <a:off x="5334000" y="2635826"/>
            <a:ext cx="2514600" cy="6407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95B71A7-77B0-4661-87DA-59B9BF9F9DD8}"/>
              </a:ext>
            </a:extLst>
          </p:cNvPr>
          <p:cNvSpPr/>
          <p:nvPr/>
        </p:nvSpPr>
        <p:spPr>
          <a:xfrm>
            <a:off x="7086600" y="1730950"/>
            <a:ext cx="1905000" cy="8044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8367EE7D-6E48-47B5-9EC2-538FDCD81C0C}"/>
              </a:ext>
            </a:extLst>
          </p:cNvPr>
          <p:cNvSpPr/>
          <p:nvPr/>
        </p:nvSpPr>
        <p:spPr>
          <a:xfrm>
            <a:off x="2971800" y="2285999"/>
            <a:ext cx="2514600" cy="6407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7898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CAFD6946-C9A2-405F-870B-0F82E0BBDDFB}"/>
              </a:ext>
            </a:extLst>
          </p:cNvPr>
          <p:cNvGraphicFramePr>
            <a:graphicFrameLocks/>
          </p:cNvGraphicFramePr>
          <p:nvPr/>
        </p:nvGraphicFramePr>
        <p:xfrm>
          <a:off x="0" y="609600"/>
          <a:ext cx="91440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3" name="Arrow: Down 2">
            <a:extLst>
              <a:ext uri="{FF2B5EF4-FFF2-40B4-BE49-F238E27FC236}">
                <a16:creationId xmlns:a16="http://schemas.microsoft.com/office/drawing/2014/main" id="{F953074F-70C3-449A-9EA2-F7BA4405B215}"/>
              </a:ext>
            </a:extLst>
          </p:cNvPr>
          <p:cNvSpPr/>
          <p:nvPr/>
        </p:nvSpPr>
        <p:spPr>
          <a:xfrm>
            <a:off x="8382000" y="2286000"/>
            <a:ext cx="228600" cy="2743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D9C0434-3684-4B4B-9B2E-6995F89CA32B}"/>
              </a:ext>
            </a:extLst>
          </p:cNvPr>
          <p:cNvSpPr txBox="1"/>
          <p:nvPr/>
        </p:nvSpPr>
        <p:spPr>
          <a:xfrm>
            <a:off x="6976007" y="1703070"/>
            <a:ext cx="2049985" cy="461665"/>
          </a:xfrm>
          <a:prstGeom prst="rect">
            <a:avLst/>
          </a:prstGeom>
          <a:noFill/>
        </p:spPr>
        <p:txBody>
          <a:bodyPr wrap="none" rtlCol="0">
            <a:spAutoFit/>
          </a:bodyPr>
          <a:lstStyle/>
          <a:p>
            <a:r>
              <a:rPr lang="en-US" sz="2400" dirty="0"/>
              <a:t>93% Reduction</a:t>
            </a:r>
          </a:p>
        </p:txBody>
      </p:sp>
      <p:sp>
        <p:nvSpPr>
          <p:cNvPr id="5" name="TextBox 4">
            <a:extLst>
              <a:ext uri="{FF2B5EF4-FFF2-40B4-BE49-F238E27FC236}">
                <a16:creationId xmlns:a16="http://schemas.microsoft.com/office/drawing/2014/main" id="{9653EDD7-348D-4D65-B99B-A14C26ABDAA2}"/>
              </a:ext>
            </a:extLst>
          </p:cNvPr>
          <p:cNvSpPr txBox="1"/>
          <p:nvPr/>
        </p:nvSpPr>
        <p:spPr>
          <a:xfrm>
            <a:off x="76200" y="990600"/>
            <a:ext cx="548163" cy="338554"/>
          </a:xfrm>
          <a:prstGeom prst="rect">
            <a:avLst/>
          </a:prstGeom>
          <a:noFill/>
        </p:spPr>
        <p:txBody>
          <a:bodyPr wrap="none" rtlCol="0">
            <a:spAutoFit/>
          </a:bodyPr>
          <a:lstStyle/>
          <a:p>
            <a:r>
              <a:rPr lang="en-US" sz="1600" dirty="0"/>
              <a:t>tons</a:t>
            </a:r>
          </a:p>
        </p:txBody>
      </p:sp>
    </p:spTree>
    <p:extLst>
      <p:ext uri="{BB962C8B-B14F-4D97-AF65-F5344CB8AC3E}">
        <p14:creationId xmlns:p14="http://schemas.microsoft.com/office/powerpoint/2010/main" val="2862022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Utility Board</a:t>
            </a:r>
          </a:p>
        </p:txBody>
      </p:sp>
      <p:sp>
        <p:nvSpPr>
          <p:cNvPr id="3" name="Content Placeholder 2"/>
          <p:cNvSpPr>
            <a:spLocks noGrp="1"/>
          </p:cNvSpPr>
          <p:nvPr>
            <p:ph idx="1"/>
          </p:nvPr>
        </p:nvSpPr>
        <p:spPr>
          <a:xfrm>
            <a:off x="76200" y="1600200"/>
            <a:ext cx="8991600" cy="4525963"/>
          </a:xfrm>
        </p:spPr>
        <p:txBody>
          <a:bodyPr>
            <a:normAutofit/>
          </a:bodyPr>
          <a:lstStyle/>
          <a:p>
            <a:r>
              <a:rPr lang="en-US" sz="3100" dirty="0"/>
              <a:t>Board Members</a:t>
            </a:r>
            <a:br>
              <a:rPr lang="en-US" sz="3100" dirty="0"/>
            </a:br>
            <a:r>
              <a:rPr lang="en-US" sz="3100" dirty="0"/>
              <a:t>-Michele Abel (Pickett Tax &amp; Investment), President</a:t>
            </a:r>
            <a:br>
              <a:rPr lang="en-US" sz="3100" dirty="0"/>
            </a:br>
            <a:r>
              <a:rPr lang="en-US" sz="3100" dirty="0"/>
              <a:t>-Russell Miller (JM Smucker), Vice President </a:t>
            </a:r>
            <a:br>
              <a:rPr lang="en-US" sz="3100" dirty="0"/>
            </a:br>
            <a:r>
              <a:rPr lang="en-US" sz="3100" dirty="0"/>
              <a:t>-Don McFarlin (Moog-Flo Tork)</a:t>
            </a:r>
            <a:br>
              <a:rPr lang="en-US" sz="3100" dirty="0"/>
            </a:br>
            <a:r>
              <a:rPr lang="en-US" sz="3100" dirty="0"/>
              <a:t>-Steve Combs (Rable Machine, Mansfield)</a:t>
            </a:r>
            <a:br>
              <a:rPr lang="en-US" sz="3100" dirty="0"/>
            </a:br>
            <a:r>
              <a:rPr lang="en-US" sz="3100" dirty="0"/>
              <a:t>-Paul Vance (Mennonite Mutual Insurance)</a:t>
            </a:r>
          </a:p>
          <a:p>
            <a:r>
              <a:rPr lang="en-US" sz="3100" dirty="0"/>
              <a:t>Meetings every second &amp; fourth Monday at 6:30PM in City Hall</a:t>
            </a:r>
          </a:p>
        </p:txBody>
      </p:sp>
    </p:spTree>
    <p:extLst>
      <p:ext uri="{BB962C8B-B14F-4D97-AF65-F5344CB8AC3E}">
        <p14:creationId xmlns:p14="http://schemas.microsoft.com/office/powerpoint/2010/main" val="757079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E77DF1A-DEBA-4201-B5B6-6C6EFAA3E5E2}"/>
              </a:ext>
            </a:extLst>
          </p:cNvPr>
          <p:cNvGraphicFramePr>
            <a:graphicFrameLocks/>
          </p:cNvGraphicFramePr>
          <p:nvPr/>
        </p:nvGraphicFramePr>
        <p:xfrm>
          <a:off x="0" y="381000"/>
          <a:ext cx="9144000" cy="594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6846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Power Supply Sources</a:t>
            </a:r>
          </a:p>
        </p:txBody>
      </p:sp>
      <p:sp>
        <p:nvSpPr>
          <p:cNvPr id="3" name="Content Placeholder 2"/>
          <p:cNvSpPr>
            <a:spLocks noGrp="1"/>
          </p:cNvSpPr>
          <p:nvPr>
            <p:ph idx="1"/>
          </p:nvPr>
        </p:nvSpPr>
        <p:spPr/>
        <p:txBody>
          <a:bodyPr>
            <a:normAutofit lnSpcReduction="10000"/>
          </a:bodyPr>
          <a:lstStyle/>
          <a:p>
            <a:r>
              <a:rPr lang="en-US" dirty="0"/>
              <a:t>NYPA (hydro)</a:t>
            </a:r>
          </a:p>
          <a:p>
            <a:r>
              <a:rPr lang="en-US" dirty="0"/>
              <a:t>Hydro Phase I &amp; II</a:t>
            </a:r>
          </a:p>
          <a:p>
            <a:r>
              <a:rPr lang="en-US" dirty="0"/>
              <a:t>Prairie St. (advanced clean coal)</a:t>
            </a:r>
          </a:p>
          <a:p>
            <a:r>
              <a:rPr lang="en-US" dirty="0"/>
              <a:t>Fremont (natural gas)</a:t>
            </a:r>
          </a:p>
          <a:p>
            <a:r>
              <a:rPr lang="en-US" dirty="0"/>
              <a:t>Blue Creek Wind</a:t>
            </a:r>
          </a:p>
          <a:p>
            <a:r>
              <a:rPr lang="en-US" dirty="0"/>
              <a:t>Solar </a:t>
            </a:r>
          </a:p>
          <a:p>
            <a:r>
              <a:rPr lang="en-US" dirty="0"/>
              <a:t>Wholesale Energy Markets</a:t>
            </a:r>
          </a:p>
          <a:p>
            <a:r>
              <a:rPr lang="en-US" dirty="0"/>
              <a:t>Power Plant</a:t>
            </a:r>
          </a:p>
          <a:p>
            <a:endParaRPr lang="en-US" dirty="0"/>
          </a:p>
        </p:txBody>
      </p:sp>
    </p:spTree>
    <p:extLst>
      <p:ext uri="{BB962C8B-B14F-4D97-AF65-F5344CB8AC3E}">
        <p14:creationId xmlns:p14="http://schemas.microsoft.com/office/powerpoint/2010/main" val="582540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a:t>Hydro projects</a:t>
            </a:r>
          </a:p>
        </p:txBody>
      </p:sp>
      <p:pic>
        <p:nvPicPr>
          <p:cNvPr id="7" name="Content Placeholder 6">
            <a:extLst>
              <a:ext uri="{FF2B5EF4-FFF2-40B4-BE49-F238E27FC236}">
                <a16:creationId xmlns:a16="http://schemas.microsoft.com/office/drawing/2014/main" id="{7CCD4A93-0F67-4E02-8F58-9F68AD0972F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58478"/>
            <a:ext cx="9144000" cy="4899522"/>
          </a:xfrm>
        </p:spPr>
      </p:pic>
    </p:spTree>
    <p:extLst>
      <p:ext uri="{BB962C8B-B14F-4D97-AF65-F5344CB8AC3E}">
        <p14:creationId xmlns:p14="http://schemas.microsoft.com/office/powerpoint/2010/main" val="1151140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B297A4-14BA-42A4-8F62-182A6B48B2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00"/>
          <a:stretch/>
        </p:blipFill>
        <p:spPr>
          <a:xfrm>
            <a:off x="152400" y="76200"/>
            <a:ext cx="8915400" cy="6553200"/>
          </a:xfrm>
          <a:prstGeom prst="rect">
            <a:avLst/>
          </a:prstGeom>
        </p:spPr>
      </p:pic>
    </p:spTree>
    <p:extLst>
      <p:ext uri="{BB962C8B-B14F-4D97-AF65-F5344CB8AC3E}">
        <p14:creationId xmlns:p14="http://schemas.microsoft.com/office/powerpoint/2010/main" val="1659085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D7E9FF-764D-47FB-BE65-40E6D2EAF3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8588"/>
            <a:ext cx="9143999" cy="548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38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a:extLst>
              <a:ext uri="{FF2B5EF4-FFF2-40B4-BE49-F238E27FC236}">
                <a16:creationId xmlns:a16="http://schemas.microsoft.com/office/drawing/2014/main" id="{B3244F4B-5ECA-48D4-B9BF-E7257E2C7D4A}"/>
              </a:ext>
            </a:extLst>
          </p:cNvPr>
          <p:cNvCxnSpPr/>
          <p:nvPr/>
        </p:nvCxnSpPr>
        <p:spPr>
          <a:xfrm>
            <a:off x="2362200" y="2895600"/>
            <a:ext cx="5181600" cy="76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9F2029-AAA6-44F0-9F9E-B4DF579CB757}"/>
              </a:ext>
            </a:extLst>
          </p:cNvPr>
          <p:cNvSpPr txBox="1"/>
          <p:nvPr/>
        </p:nvSpPr>
        <p:spPr>
          <a:xfrm>
            <a:off x="7239000" y="2057400"/>
            <a:ext cx="1857368" cy="369332"/>
          </a:xfrm>
          <a:prstGeom prst="rect">
            <a:avLst/>
          </a:prstGeom>
          <a:noFill/>
        </p:spPr>
        <p:txBody>
          <a:bodyPr wrap="none" rtlCol="0">
            <a:spAutoFit/>
          </a:bodyPr>
          <a:lstStyle/>
          <a:p>
            <a:r>
              <a:rPr lang="en-US" dirty="0"/>
              <a:t>Normal river level</a:t>
            </a:r>
          </a:p>
        </p:txBody>
      </p:sp>
      <p:cxnSp>
        <p:nvCxnSpPr>
          <p:cNvPr id="4" name="Straight Arrow Connector 3">
            <a:extLst>
              <a:ext uri="{FF2B5EF4-FFF2-40B4-BE49-F238E27FC236}">
                <a16:creationId xmlns:a16="http://schemas.microsoft.com/office/drawing/2014/main" id="{20F326EA-3634-48FA-94C0-AE2EA8B96316}"/>
              </a:ext>
            </a:extLst>
          </p:cNvPr>
          <p:cNvCxnSpPr>
            <a:cxnSpLocks/>
            <a:stCxn id="2" idx="2"/>
          </p:cNvCxnSpPr>
          <p:nvPr/>
        </p:nvCxnSpPr>
        <p:spPr>
          <a:xfrm flipH="1">
            <a:off x="7315200" y="2426732"/>
            <a:ext cx="852484" cy="54506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562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89CA6-0718-4289-B6C6-6731CC88F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4419600" cy="3314699"/>
          </a:xfrm>
          <a:prstGeom prst="rect">
            <a:avLst/>
          </a:prstGeom>
        </p:spPr>
      </p:pic>
      <p:pic>
        <p:nvPicPr>
          <p:cNvPr id="5" name="Picture 4">
            <a:extLst>
              <a:ext uri="{FF2B5EF4-FFF2-40B4-BE49-F238E27FC236}">
                <a16:creationId xmlns:a16="http://schemas.microsoft.com/office/drawing/2014/main" id="{22AA73D7-8692-430F-A915-E55929ADDEF3}"/>
              </a:ext>
            </a:extLst>
          </p:cNvPr>
          <p:cNvPicPr>
            <a:picLocks noChangeAspect="1"/>
          </p:cNvPicPr>
          <p:nvPr/>
        </p:nvPicPr>
        <p:blipFill>
          <a:blip r:embed="rId4"/>
          <a:stretch>
            <a:fillRect/>
          </a:stretch>
        </p:blipFill>
        <p:spPr>
          <a:xfrm>
            <a:off x="4175733" y="3467100"/>
            <a:ext cx="4739924" cy="3253590"/>
          </a:xfrm>
          <a:prstGeom prst="rect">
            <a:avLst/>
          </a:prstGeom>
        </p:spPr>
      </p:pic>
      <p:sp>
        <p:nvSpPr>
          <p:cNvPr id="2" name="TextBox 1">
            <a:extLst>
              <a:ext uri="{FF2B5EF4-FFF2-40B4-BE49-F238E27FC236}">
                <a16:creationId xmlns:a16="http://schemas.microsoft.com/office/drawing/2014/main" id="{007E7608-A1AA-4A6A-B814-A2A7819824B5}"/>
              </a:ext>
            </a:extLst>
          </p:cNvPr>
          <p:cNvSpPr txBox="1"/>
          <p:nvPr/>
        </p:nvSpPr>
        <p:spPr>
          <a:xfrm>
            <a:off x="4876800" y="762000"/>
            <a:ext cx="3530069" cy="523220"/>
          </a:xfrm>
          <a:prstGeom prst="rect">
            <a:avLst/>
          </a:prstGeom>
          <a:noFill/>
        </p:spPr>
        <p:txBody>
          <a:bodyPr wrap="none" rtlCol="0">
            <a:spAutoFit/>
          </a:bodyPr>
          <a:lstStyle/>
          <a:p>
            <a:r>
              <a:rPr lang="en-US" sz="2800" dirty="0"/>
              <a:t>Typical river conditions</a:t>
            </a:r>
          </a:p>
        </p:txBody>
      </p:sp>
      <p:sp>
        <p:nvSpPr>
          <p:cNvPr id="6" name="TextBox 5">
            <a:extLst>
              <a:ext uri="{FF2B5EF4-FFF2-40B4-BE49-F238E27FC236}">
                <a16:creationId xmlns:a16="http://schemas.microsoft.com/office/drawing/2014/main" id="{10B239F9-0DA7-4E72-85C7-F000C2CED22C}"/>
              </a:ext>
            </a:extLst>
          </p:cNvPr>
          <p:cNvSpPr txBox="1"/>
          <p:nvPr/>
        </p:nvSpPr>
        <p:spPr>
          <a:xfrm>
            <a:off x="945105" y="4419600"/>
            <a:ext cx="3230628" cy="523220"/>
          </a:xfrm>
          <a:prstGeom prst="rect">
            <a:avLst/>
          </a:prstGeom>
          <a:noFill/>
        </p:spPr>
        <p:txBody>
          <a:bodyPr wrap="none" rtlCol="0">
            <a:spAutoFit/>
          </a:bodyPr>
          <a:lstStyle/>
          <a:p>
            <a:r>
              <a:rPr lang="en-US" sz="2800" dirty="0"/>
              <a:t>High water condition</a:t>
            </a:r>
          </a:p>
        </p:txBody>
      </p:sp>
    </p:spTree>
    <p:extLst>
      <p:ext uri="{BB962C8B-B14F-4D97-AF65-F5344CB8AC3E}">
        <p14:creationId xmlns:p14="http://schemas.microsoft.com/office/powerpoint/2010/main" val="2663031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1" y="457200"/>
            <a:ext cx="890397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989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Chart 4" descr="Title: 2016 Willow Island Generation">
            <a:extLst>
              <a:ext uri="{FF2B5EF4-FFF2-40B4-BE49-F238E27FC236}">
                <a16:creationId xmlns:a16="http://schemas.microsoft.com/office/drawing/2014/main" id="{7533158E-F58B-4C6B-BBFB-63FC32341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4763"/>
            <a:ext cx="9139237" cy="584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140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lstStyle/>
          <a:p>
            <a:r>
              <a:rPr lang="en-US" dirty="0"/>
              <a:t>Prairie State project</a:t>
            </a:r>
          </a:p>
        </p:txBody>
      </p:sp>
      <p:sp>
        <p:nvSpPr>
          <p:cNvPr id="5" name="Content Placeholder 4"/>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4267200" y="5943600"/>
            <a:ext cx="3581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267200" y="5791200"/>
            <a:ext cx="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848600" y="5791200"/>
            <a:ext cx="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057900" y="6477000"/>
            <a:ext cx="4953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015472" y="4876800"/>
            <a:ext cx="1378904" cy="369332"/>
          </a:xfrm>
          <a:prstGeom prst="rect">
            <a:avLst/>
          </a:prstGeom>
          <a:noFill/>
        </p:spPr>
        <p:txBody>
          <a:bodyPr wrap="none" rtlCol="0">
            <a:spAutoFit/>
          </a:bodyPr>
          <a:lstStyle/>
          <a:p>
            <a:r>
              <a:rPr lang="en-US" dirty="0"/>
              <a:t>Boiler House</a:t>
            </a:r>
          </a:p>
        </p:txBody>
      </p:sp>
      <p:sp>
        <p:nvSpPr>
          <p:cNvPr id="24" name="TextBox 23"/>
          <p:cNvSpPr txBox="1"/>
          <p:nvPr/>
        </p:nvSpPr>
        <p:spPr>
          <a:xfrm>
            <a:off x="6553200" y="6301157"/>
            <a:ext cx="1581330" cy="369332"/>
          </a:xfrm>
          <a:prstGeom prst="rect">
            <a:avLst/>
          </a:prstGeom>
          <a:noFill/>
        </p:spPr>
        <p:txBody>
          <a:bodyPr wrap="none" rtlCol="0">
            <a:spAutoFit/>
          </a:bodyPr>
          <a:lstStyle/>
          <a:p>
            <a:r>
              <a:rPr lang="en-US" dirty="0"/>
              <a:t>Cooling towers</a:t>
            </a:r>
          </a:p>
        </p:txBody>
      </p:sp>
      <p:sp>
        <p:nvSpPr>
          <p:cNvPr id="25" name="TextBox 24"/>
          <p:cNvSpPr txBox="1"/>
          <p:nvPr/>
        </p:nvSpPr>
        <p:spPr>
          <a:xfrm>
            <a:off x="4555106" y="5943600"/>
            <a:ext cx="2823145" cy="369332"/>
          </a:xfrm>
          <a:prstGeom prst="rect">
            <a:avLst/>
          </a:prstGeom>
          <a:noFill/>
        </p:spPr>
        <p:txBody>
          <a:bodyPr wrap="none" rtlCol="0">
            <a:spAutoFit/>
          </a:bodyPr>
          <a:lstStyle/>
          <a:p>
            <a:r>
              <a:rPr lang="en-US" dirty="0"/>
              <a:t>Pollution control equipment</a:t>
            </a:r>
          </a:p>
        </p:txBody>
      </p:sp>
      <p:sp>
        <p:nvSpPr>
          <p:cNvPr id="26" name="TextBox 25"/>
          <p:cNvSpPr txBox="1"/>
          <p:nvPr/>
        </p:nvSpPr>
        <p:spPr>
          <a:xfrm>
            <a:off x="380997" y="5334000"/>
            <a:ext cx="1607043" cy="369332"/>
          </a:xfrm>
          <a:prstGeom prst="rect">
            <a:avLst/>
          </a:prstGeom>
          <a:noFill/>
        </p:spPr>
        <p:txBody>
          <a:bodyPr wrap="none" rtlCol="0">
            <a:spAutoFit/>
          </a:bodyPr>
          <a:lstStyle/>
          <a:p>
            <a:r>
              <a:rPr lang="en-US" dirty="0"/>
              <a:t>Generator  Bld.</a:t>
            </a:r>
          </a:p>
        </p:txBody>
      </p:sp>
    </p:spTree>
    <p:extLst>
      <p:ext uri="{BB962C8B-B14F-4D97-AF65-F5344CB8AC3E}">
        <p14:creationId xmlns:p14="http://schemas.microsoft.com/office/powerpoint/2010/main" val="16991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tty\Pictures\2013-03-27\0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342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
            <a:ext cx="8229600" cy="1143000"/>
          </a:xfrm>
        </p:spPr>
        <p:txBody>
          <a:bodyPr/>
          <a:lstStyle/>
          <a:p>
            <a:r>
              <a:rPr lang="en-US" dirty="0"/>
              <a:t>Fremont project</a:t>
            </a:r>
          </a:p>
        </p:txBody>
      </p:sp>
      <p:sp>
        <p:nvSpPr>
          <p:cNvPr id="3" name="Content Placeholder 2"/>
          <p:cNvSpPr>
            <a:spLocks noGrp="1"/>
          </p:cNvSpPr>
          <p:nvPr>
            <p:ph idx="1"/>
          </p:nvPr>
        </p:nvSpPr>
        <p:spPr/>
        <p:txBody>
          <a:bodyPr/>
          <a:lstStyle/>
          <a:p>
            <a:endParaRPr lang="en-US" dirty="0"/>
          </a:p>
        </p:txBody>
      </p:sp>
      <p:pic>
        <p:nvPicPr>
          <p:cNvPr id="3074" name="Picture 2" descr="G:\AMP Fremont project\AFEC photo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62050"/>
            <a:ext cx="9144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9554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r>
              <a:rPr altLang="en-US" dirty="0"/>
              <a:t>Fremont Energy Center</a:t>
            </a:r>
          </a:p>
        </p:txBody>
      </p:sp>
      <p:pic>
        <p:nvPicPr>
          <p:cNvPr id="6" name="Picture 2" descr="https://docs.google.com/drawings/image?id=sORMAAHk6ax-pcyqsmgSihw&amp;rev=1389&amp;h=545&amp;w=877&amp;a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 y="685800"/>
            <a:ext cx="8583334" cy="5334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8E274AC4-5B88-495C-9E4A-95514C702A7C}" type="slidenum">
              <a:rPr lang="en-US" smtClean="0"/>
              <a:pPr>
                <a:defRPr/>
              </a:pPr>
              <a:t>31</a:t>
            </a:fld>
            <a:endParaRPr lang="en-US" dirty="0"/>
          </a:p>
        </p:txBody>
      </p:sp>
      <p:sp>
        <p:nvSpPr>
          <p:cNvPr id="4" name="Date Placeholder 3"/>
          <p:cNvSpPr>
            <a:spLocks noGrp="1"/>
          </p:cNvSpPr>
          <p:nvPr>
            <p:ph type="dt" sz="half" idx="10"/>
          </p:nvPr>
        </p:nvSpPr>
        <p:spPr/>
        <p:txBody>
          <a:bodyPr/>
          <a:lstStyle/>
          <a:p>
            <a:pPr>
              <a:defRPr/>
            </a:pPr>
            <a:fld id="{DDFF7363-C53B-4DDA-A496-14BAC9C1A7EC}" type="datetime1">
              <a:rPr lang="en-US" smtClean="0"/>
              <a:t>7/23/2019</a:t>
            </a:fld>
            <a:endParaRPr lang="en-US" dirty="0"/>
          </a:p>
        </p:txBody>
      </p:sp>
    </p:spTree>
    <p:extLst>
      <p:ext uri="{BB962C8B-B14F-4D97-AF65-F5344CB8AC3E}">
        <p14:creationId xmlns:p14="http://schemas.microsoft.com/office/powerpoint/2010/main" val="1829745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 Creek Wind project</a:t>
            </a:r>
          </a:p>
        </p:txBody>
      </p:sp>
      <p:sp>
        <p:nvSpPr>
          <p:cNvPr id="3" name="Content Placeholder 2"/>
          <p:cNvSpPr>
            <a:spLocks noGrp="1"/>
          </p:cNvSpPr>
          <p:nvPr>
            <p:ph idx="1"/>
          </p:nvPr>
        </p:nvSpPr>
        <p:spPr/>
        <p:txBody>
          <a:bodyPr/>
          <a:lstStyle/>
          <a:p>
            <a:endParaRPr lang="en-US" dirty="0"/>
          </a:p>
        </p:txBody>
      </p:sp>
      <p:pic>
        <p:nvPicPr>
          <p:cNvPr id="4098" name="Picture 2" descr="C:\Users\brdgr2\AppData\Local\Microsoft\Windows\Temporary Internet Files\Content.Outlook\H43NY6NH\wind%20farm%20Game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3999"/>
            <a:ext cx="9144000" cy="533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964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3" y="124074"/>
            <a:ext cx="8811229" cy="6108193"/>
          </a:xfrm>
          <a:prstGeom prst="rect">
            <a:avLst/>
          </a:prstGeom>
        </p:spPr>
      </p:pic>
      <p:sp>
        <p:nvSpPr>
          <p:cNvPr id="3" name="TextBox 2"/>
          <p:cNvSpPr txBox="1"/>
          <p:nvPr/>
        </p:nvSpPr>
        <p:spPr>
          <a:xfrm>
            <a:off x="6210712" y="5606534"/>
            <a:ext cx="1174873" cy="369332"/>
          </a:xfrm>
          <a:prstGeom prst="rect">
            <a:avLst/>
          </a:prstGeom>
          <a:noFill/>
        </p:spPr>
        <p:txBody>
          <a:bodyPr wrap="none" rtlCol="0">
            <a:spAutoFit/>
          </a:bodyPr>
          <a:lstStyle/>
          <a:p>
            <a:r>
              <a:rPr lang="en-US" dirty="0"/>
              <a:t>Dairy Lane</a:t>
            </a:r>
          </a:p>
        </p:txBody>
      </p:sp>
      <p:cxnSp>
        <p:nvCxnSpPr>
          <p:cNvPr id="5" name="Straight Arrow Connector 4"/>
          <p:cNvCxnSpPr>
            <a:cxnSpLocks/>
          </p:cNvCxnSpPr>
          <p:nvPr/>
        </p:nvCxnSpPr>
        <p:spPr>
          <a:xfrm flipH="1">
            <a:off x="5944012" y="5791200"/>
            <a:ext cx="2667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3179A51-3862-4CB6-8B63-86545857F253}"/>
              </a:ext>
            </a:extLst>
          </p:cNvPr>
          <p:cNvSpPr/>
          <p:nvPr/>
        </p:nvSpPr>
        <p:spPr>
          <a:xfrm>
            <a:off x="4953000" y="2847975"/>
            <a:ext cx="7620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Animal</a:t>
            </a:r>
          </a:p>
          <a:p>
            <a:pPr algn="ctr"/>
            <a:r>
              <a:rPr lang="en-US" sz="1200" dirty="0"/>
              <a:t>Supply Co.</a:t>
            </a:r>
          </a:p>
        </p:txBody>
      </p:sp>
      <p:sp>
        <p:nvSpPr>
          <p:cNvPr id="6" name="Flowchart: Process 5">
            <a:extLst>
              <a:ext uri="{FF2B5EF4-FFF2-40B4-BE49-F238E27FC236}">
                <a16:creationId xmlns:a16="http://schemas.microsoft.com/office/drawing/2014/main" id="{B7F3ADE1-2824-4764-8837-13BC5CE56617}"/>
              </a:ext>
            </a:extLst>
          </p:cNvPr>
          <p:cNvSpPr/>
          <p:nvPr/>
        </p:nvSpPr>
        <p:spPr>
          <a:xfrm>
            <a:off x="4876800" y="4343400"/>
            <a:ext cx="685800" cy="838194"/>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Venture</a:t>
            </a:r>
          </a:p>
          <a:p>
            <a:pPr algn="ctr"/>
            <a:r>
              <a:rPr lang="en-US" sz="1100" dirty="0"/>
              <a:t>Products</a:t>
            </a:r>
          </a:p>
          <a:p>
            <a:pPr algn="ctr"/>
            <a:r>
              <a:rPr lang="en-US" sz="1100" dirty="0"/>
              <a:t>parking</a:t>
            </a:r>
          </a:p>
        </p:txBody>
      </p:sp>
      <p:sp>
        <p:nvSpPr>
          <p:cNvPr id="7" name="TextBox 6">
            <a:extLst>
              <a:ext uri="{FF2B5EF4-FFF2-40B4-BE49-F238E27FC236}">
                <a16:creationId xmlns:a16="http://schemas.microsoft.com/office/drawing/2014/main" id="{AB70816E-2250-4835-91E6-FE1BB47B4E0B}"/>
              </a:ext>
            </a:extLst>
          </p:cNvPr>
          <p:cNvSpPr txBox="1"/>
          <p:nvPr/>
        </p:nvSpPr>
        <p:spPr>
          <a:xfrm rot="16200000">
            <a:off x="2884856" y="2263111"/>
            <a:ext cx="1914820" cy="369332"/>
          </a:xfrm>
          <a:prstGeom prst="rect">
            <a:avLst/>
          </a:prstGeom>
          <a:noFill/>
        </p:spPr>
        <p:txBody>
          <a:bodyPr wrap="none" rtlCol="0">
            <a:spAutoFit/>
          </a:bodyPr>
          <a:lstStyle/>
          <a:p>
            <a:r>
              <a:rPr lang="en-US" dirty="0"/>
              <a:t>Venture   Products</a:t>
            </a:r>
          </a:p>
        </p:txBody>
      </p:sp>
      <p:sp>
        <p:nvSpPr>
          <p:cNvPr id="10" name="Rectangle 9">
            <a:extLst>
              <a:ext uri="{FF2B5EF4-FFF2-40B4-BE49-F238E27FC236}">
                <a16:creationId xmlns:a16="http://schemas.microsoft.com/office/drawing/2014/main" id="{D276F07D-B449-4BEF-8A45-8B9CFB3150A1}"/>
              </a:ext>
            </a:extLst>
          </p:cNvPr>
          <p:cNvSpPr/>
          <p:nvPr/>
        </p:nvSpPr>
        <p:spPr>
          <a:xfrm>
            <a:off x="3392215" y="5606534"/>
            <a:ext cx="1914820" cy="369332"/>
          </a:xfrm>
          <a:prstGeom prst="rect">
            <a:avLst/>
          </a:prstGeom>
        </p:spPr>
        <p:txBody>
          <a:bodyPr wrap="none">
            <a:spAutoFit/>
          </a:bodyPr>
          <a:lstStyle/>
          <a:p>
            <a:r>
              <a:rPr lang="en-US" dirty="0"/>
              <a:t>Venture   Products</a:t>
            </a:r>
          </a:p>
        </p:txBody>
      </p:sp>
      <p:cxnSp>
        <p:nvCxnSpPr>
          <p:cNvPr id="12" name="Straight Connector 11">
            <a:extLst>
              <a:ext uri="{FF2B5EF4-FFF2-40B4-BE49-F238E27FC236}">
                <a16:creationId xmlns:a16="http://schemas.microsoft.com/office/drawing/2014/main" id="{321D6DEE-A2AF-4C01-8526-826507C283E0}"/>
              </a:ext>
            </a:extLst>
          </p:cNvPr>
          <p:cNvCxnSpPr/>
          <p:nvPr/>
        </p:nvCxnSpPr>
        <p:spPr>
          <a:xfrm>
            <a:off x="5867400" y="6186916"/>
            <a:ext cx="0" cy="603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D4B9033-5D57-466E-8B46-A1224488BB78}"/>
              </a:ext>
            </a:extLst>
          </p:cNvPr>
          <p:cNvCxnSpPr/>
          <p:nvPr/>
        </p:nvCxnSpPr>
        <p:spPr>
          <a:xfrm>
            <a:off x="5944012" y="6172200"/>
            <a:ext cx="0" cy="603504"/>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6EE9044-EA17-4106-A2A6-6EC46AA381DB}"/>
              </a:ext>
            </a:extLst>
          </p:cNvPr>
          <p:cNvSpPr txBox="1"/>
          <p:nvPr/>
        </p:nvSpPr>
        <p:spPr>
          <a:xfrm>
            <a:off x="3581399" y="6488668"/>
            <a:ext cx="1271054" cy="369332"/>
          </a:xfrm>
          <a:prstGeom prst="rect">
            <a:avLst/>
          </a:prstGeom>
          <a:noFill/>
        </p:spPr>
        <p:txBody>
          <a:bodyPr wrap="none" rtlCol="0">
            <a:spAutoFit/>
          </a:bodyPr>
          <a:lstStyle/>
          <a:p>
            <a:r>
              <a:rPr lang="en-US" dirty="0"/>
              <a:t>Smith Dairy</a:t>
            </a:r>
          </a:p>
        </p:txBody>
      </p:sp>
      <p:sp>
        <p:nvSpPr>
          <p:cNvPr id="15" name="TextBox 14">
            <a:extLst>
              <a:ext uri="{FF2B5EF4-FFF2-40B4-BE49-F238E27FC236}">
                <a16:creationId xmlns:a16="http://schemas.microsoft.com/office/drawing/2014/main" id="{8AD3144D-1CB1-404B-B4BB-DA80FE28889D}"/>
              </a:ext>
            </a:extLst>
          </p:cNvPr>
          <p:cNvSpPr txBox="1"/>
          <p:nvPr/>
        </p:nvSpPr>
        <p:spPr>
          <a:xfrm>
            <a:off x="6508974" y="6488668"/>
            <a:ext cx="953018" cy="369332"/>
          </a:xfrm>
          <a:prstGeom prst="rect">
            <a:avLst/>
          </a:prstGeom>
          <a:noFill/>
        </p:spPr>
        <p:txBody>
          <a:bodyPr wrap="none" rtlCol="0">
            <a:spAutoFit/>
          </a:bodyPr>
          <a:lstStyle/>
          <a:p>
            <a:r>
              <a:rPr lang="en-US" dirty="0"/>
              <a:t>Orrvilon</a:t>
            </a:r>
          </a:p>
        </p:txBody>
      </p:sp>
    </p:spTree>
    <p:extLst>
      <p:ext uri="{BB962C8B-B14F-4D97-AF65-F5344CB8AC3E}">
        <p14:creationId xmlns:p14="http://schemas.microsoft.com/office/powerpoint/2010/main" val="4231965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00C0AA-6E49-4E1D-BCF9-635255193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4969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22" y="0"/>
            <a:ext cx="9182022" cy="6858000"/>
          </a:xfrm>
          <a:prstGeom prst="rect">
            <a:avLst/>
          </a:prstGeom>
        </p:spPr>
      </p:pic>
      <p:sp>
        <p:nvSpPr>
          <p:cNvPr id="3" name="TextBox 2"/>
          <p:cNvSpPr txBox="1"/>
          <p:nvPr/>
        </p:nvSpPr>
        <p:spPr>
          <a:xfrm>
            <a:off x="3428999" y="6139934"/>
            <a:ext cx="936475" cy="369332"/>
          </a:xfrm>
          <a:prstGeom prst="rect">
            <a:avLst/>
          </a:prstGeom>
          <a:noFill/>
        </p:spPr>
        <p:txBody>
          <a:bodyPr wrap="none" rtlCol="0">
            <a:spAutoFit/>
          </a:bodyPr>
          <a:lstStyle/>
          <a:p>
            <a:r>
              <a:rPr lang="en-US" dirty="0"/>
              <a:t>Allen Dr</a:t>
            </a:r>
          </a:p>
        </p:txBody>
      </p:sp>
      <p:cxnSp>
        <p:nvCxnSpPr>
          <p:cNvPr id="5" name="Straight Arrow Connector 4"/>
          <p:cNvCxnSpPr>
            <a:cxnSpLocks/>
          </p:cNvCxnSpPr>
          <p:nvPr/>
        </p:nvCxnSpPr>
        <p:spPr>
          <a:xfrm flipH="1" flipV="1">
            <a:off x="3897235" y="5819775"/>
            <a:ext cx="1" cy="3810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440BB6-B9A8-4294-95E3-336749E972C7}"/>
              </a:ext>
            </a:extLst>
          </p:cNvPr>
          <p:cNvSpPr txBox="1"/>
          <p:nvPr/>
        </p:nvSpPr>
        <p:spPr>
          <a:xfrm rot="18015994">
            <a:off x="8056554" y="5047512"/>
            <a:ext cx="956800" cy="369332"/>
          </a:xfrm>
          <a:prstGeom prst="rect">
            <a:avLst/>
          </a:prstGeom>
          <a:solidFill>
            <a:schemeClr val="bg1"/>
          </a:solidFill>
        </p:spPr>
        <p:txBody>
          <a:bodyPr wrap="none" rtlCol="0">
            <a:spAutoFit/>
          </a:bodyPr>
          <a:lstStyle/>
          <a:p>
            <a:r>
              <a:rPr lang="en-US" dirty="0"/>
              <a:t>Railroad</a:t>
            </a:r>
          </a:p>
        </p:txBody>
      </p:sp>
      <p:cxnSp>
        <p:nvCxnSpPr>
          <p:cNvPr id="7" name="Straight Connector 6">
            <a:extLst>
              <a:ext uri="{FF2B5EF4-FFF2-40B4-BE49-F238E27FC236}">
                <a16:creationId xmlns:a16="http://schemas.microsoft.com/office/drawing/2014/main" id="{2A0E80A1-D319-4C71-A14C-83644779DAE0}"/>
              </a:ext>
            </a:extLst>
          </p:cNvPr>
          <p:cNvCxnSpPr>
            <a:cxnSpLocks/>
          </p:cNvCxnSpPr>
          <p:nvPr/>
        </p:nvCxnSpPr>
        <p:spPr>
          <a:xfrm flipH="1">
            <a:off x="8229600" y="2819400"/>
            <a:ext cx="610708" cy="9144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1D0B09E-1AC5-4415-A8B6-B617BC7A5B63}"/>
              </a:ext>
            </a:extLst>
          </p:cNvPr>
          <p:cNvCxnSpPr>
            <a:cxnSpLocks/>
          </p:cNvCxnSpPr>
          <p:nvPr/>
        </p:nvCxnSpPr>
        <p:spPr>
          <a:xfrm flipH="1" flipV="1">
            <a:off x="3276600" y="1140690"/>
            <a:ext cx="4953000" cy="259311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F8F126-A5DC-487D-9A57-FC61329D7F26}"/>
              </a:ext>
            </a:extLst>
          </p:cNvPr>
          <p:cNvCxnSpPr>
            <a:cxnSpLocks/>
          </p:cNvCxnSpPr>
          <p:nvPr/>
        </p:nvCxnSpPr>
        <p:spPr>
          <a:xfrm>
            <a:off x="3276600" y="1140690"/>
            <a:ext cx="0" cy="457431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AB356E-3220-4C2B-B512-2B684B422F79}"/>
              </a:ext>
            </a:extLst>
          </p:cNvPr>
          <p:cNvSpPr txBox="1"/>
          <p:nvPr/>
        </p:nvSpPr>
        <p:spPr>
          <a:xfrm>
            <a:off x="1066800" y="2286000"/>
            <a:ext cx="1799852" cy="646331"/>
          </a:xfrm>
          <a:prstGeom prst="rect">
            <a:avLst/>
          </a:prstGeom>
          <a:solidFill>
            <a:schemeClr val="bg1"/>
          </a:solidFill>
        </p:spPr>
        <p:txBody>
          <a:bodyPr wrap="none" rtlCol="0">
            <a:spAutoFit/>
          </a:bodyPr>
          <a:lstStyle/>
          <a:p>
            <a:r>
              <a:rPr lang="en-US" dirty="0"/>
              <a:t>D&amp;S Distributor’s</a:t>
            </a:r>
          </a:p>
          <a:p>
            <a:r>
              <a:rPr lang="en-US" dirty="0"/>
              <a:t>Warehouse</a:t>
            </a:r>
          </a:p>
        </p:txBody>
      </p:sp>
      <p:sp>
        <p:nvSpPr>
          <p:cNvPr id="14" name="TextBox 13">
            <a:extLst>
              <a:ext uri="{FF2B5EF4-FFF2-40B4-BE49-F238E27FC236}">
                <a16:creationId xmlns:a16="http://schemas.microsoft.com/office/drawing/2014/main" id="{75AF8CC3-85D0-4BA4-BEA0-3680877600B9}"/>
              </a:ext>
            </a:extLst>
          </p:cNvPr>
          <p:cNvSpPr txBox="1"/>
          <p:nvPr/>
        </p:nvSpPr>
        <p:spPr>
          <a:xfrm>
            <a:off x="2004826" y="5024068"/>
            <a:ext cx="1141723" cy="369332"/>
          </a:xfrm>
          <a:prstGeom prst="rect">
            <a:avLst/>
          </a:prstGeom>
          <a:solidFill>
            <a:schemeClr val="bg1"/>
          </a:solidFill>
        </p:spPr>
        <p:txBody>
          <a:bodyPr wrap="none" rtlCol="0">
            <a:spAutoFit/>
          </a:bodyPr>
          <a:lstStyle/>
          <a:p>
            <a:r>
              <a:rPr lang="en-US" dirty="0"/>
              <a:t>RTT Route</a:t>
            </a:r>
          </a:p>
        </p:txBody>
      </p:sp>
      <p:cxnSp>
        <p:nvCxnSpPr>
          <p:cNvPr id="16" name="Straight Arrow Connector 15">
            <a:extLst>
              <a:ext uri="{FF2B5EF4-FFF2-40B4-BE49-F238E27FC236}">
                <a16:creationId xmlns:a16="http://schemas.microsoft.com/office/drawing/2014/main" id="{AAC20DA2-1017-4368-8A73-543095E67B86}"/>
              </a:ext>
            </a:extLst>
          </p:cNvPr>
          <p:cNvCxnSpPr/>
          <p:nvPr/>
        </p:nvCxnSpPr>
        <p:spPr>
          <a:xfrm>
            <a:off x="2866652" y="5486400"/>
            <a:ext cx="409948"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884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00000-0008-0000-0000-000002000000}"/>
              </a:ext>
            </a:extLst>
          </p:cNvPr>
          <p:cNvPicPr/>
          <p:nvPr/>
        </p:nvPicPr>
        <p:blipFill>
          <a:blip r:embed="rId3"/>
          <a:srcRect/>
          <a:stretch>
            <a:fillRect/>
          </a:stretch>
        </p:blipFill>
        <p:spPr>
          <a:xfrm>
            <a:off x="-1" y="1676400"/>
            <a:ext cx="11353801" cy="4276724"/>
          </a:xfrm>
          <a:prstGeom prst="rect">
            <a:avLst/>
          </a:prstGeom>
        </p:spPr>
      </p:pic>
      <p:sp>
        <p:nvSpPr>
          <p:cNvPr id="3" name="TextBox 2">
            <a:extLst>
              <a:ext uri="{FF2B5EF4-FFF2-40B4-BE49-F238E27FC236}">
                <a16:creationId xmlns:a16="http://schemas.microsoft.com/office/drawing/2014/main" id="{876874F4-F0BC-4B81-A0DF-95799D9E291C}"/>
              </a:ext>
            </a:extLst>
          </p:cNvPr>
          <p:cNvSpPr txBox="1"/>
          <p:nvPr/>
        </p:nvSpPr>
        <p:spPr>
          <a:xfrm>
            <a:off x="1898703" y="609600"/>
            <a:ext cx="5346592" cy="369332"/>
          </a:xfrm>
          <a:prstGeom prst="rect">
            <a:avLst/>
          </a:prstGeom>
          <a:noFill/>
        </p:spPr>
        <p:txBody>
          <a:bodyPr wrap="none" rtlCol="0">
            <a:spAutoFit/>
          </a:bodyPr>
          <a:lstStyle/>
          <a:p>
            <a:r>
              <a:rPr lang="en-US" dirty="0"/>
              <a:t>Monday – Friday output from 2MW solar site in August</a:t>
            </a:r>
          </a:p>
        </p:txBody>
      </p:sp>
    </p:spTree>
    <p:extLst>
      <p:ext uri="{BB962C8B-B14F-4D97-AF65-F5344CB8AC3E}">
        <p14:creationId xmlns:p14="http://schemas.microsoft.com/office/powerpoint/2010/main" val="1712403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1BF46884-8548-4AFC-BB9C-5F73C8F3366C}"/>
              </a:ext>
            </a:extLst>
          </p:cNvPr>
          <p:cNvGraphicFramePr>
            <a:graphicFrameLocks/>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2801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2CFF4-284E-478F-BA7B-94D285186E66}"/>
              </a:ext>
            </a:extLst>
          </p:cNvPr>
          <p:cNvPicPr>
            <a:picLocks noChangeAspect="1"/>
          </p:cNvPicPr>
          <p:nvPr/>
        </p:nvPicPr>
        <p:blipFill>
          <a:blip r:embed="rId3"/>
          <a:stretch>
            <a:fillRect/>
          </a:stretch>
        </p:blipFill>
        <p:spPr>
          <a:xfrm>
            <a:off x="0" y="914400"/>
            <a:ext cx="9143999" cy="5029199"/>
          </a:xfrm>
          <a:prstGeom prst="rect">
            <a:avLst/>
          </a:prstGeom>
        </p:spPr>
      </p:pic>
    </p:spTree>
    <p:extLst>
      <p:ext uri="{BB962C8B-B14F-4D97-AF65-F5344CB8AC3E}">
        <p14:creationId xmlns:p14="http://schemas.microsoft.com/office/powerpoint/2010/main" val="1492246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143000"/>
          </a:xfrm>
        </p:spPr>
        <p:txBody>
          <a:bodyPr/>
          <a:lstStyle/>
          <a:p>
            <a:r>
              <a:rPr lang="en-US" dirty="0"/>
              <a:t>Thank You</a:t>
            </a:r>
          </a:p>
        </p:txBody>
      </p:sp>
      <p:sp>
        <p:nvSpPr>
          <p:cNvPr id="3" name="Content Placeholder 2"/>
          <p:cNvSpPr>
            <a:spLocks noGrp="1"/>
          </p:cNvSpPr>
          <p:nvPr>
            <p:ph idx="1"/>
          </p:nvPr>
        </p:nvSpPr>
        <p:spPr/>
        <p:txBody>
          <a:bodyPr>
            <a:normAutofit/>
          </a:bodyPr>
          <a:lstStyle/>
          <a:p>
            <a:endParaRPr lang="en-US" dirty="0"/>
          </a:p>
          <a:p>
            <a:r>
              <a:rPr lang="en-US" dirty="0"/>
              <a:t>Visit us at </a:t>
            </a:r>
            <a:r>
              <a:rPr lang="en-US" dirty="0">
                <a:hlinkClick r:id="rId3"/>
              </a:rPr>
              <a:t>www.orrutilities.com</a:t>
            </a:r>
            <a:endParaRPr lang="en-US" dirty="0"/>
          </a:p>
          <a:p>
            <a:endParaRPr lang="en-US" dirty="0"/>
          </a:p>
          <a:p>
            <a:r>
              <a:rPr lang="en-US" dirty="0"/>
              <a:t>Questions?</a:t>
            </a:r>
          </a:p>
          <a:p>
            <a:endParaRPr lang="en-US" dirty="0"/>
          </a:p>
          <a:p>
            <a:r>
              <a:rPr lang="en-US" dirty="0"/>
              <a:t>It was our pleasure hosting your meeting.  Enjoy the rest of your day.</a:t>
            </a:r>
            <a:br>
              <a:rPr lang="en-US" dirty="0"/>
            </a:br>
            <a:endParaRPr lang="en-US" dirty="0"/>
          </a:p>
          <a:p>
            <a:endParaRPr lang="en-US" dirty="0"/>
          </a:p>
        </p:txBody>
      </p:sp>
      <p:pic>
        <p:nvPicPr>
          <p:cNvPr id="4" name="Content Placeholder 7" descr="Utility logo.GIF"/>
          <p:cNvPicPr>
            <a:picLocks noChangeAspect="1"/>
          </p:cNvPicPr>
          <p:nvPr/>
        </p:nvPicPr>
        <p:blipFill>
          <a:blip r:embed="rId4" cstate="print"/>
          <a:stretch>
            <a:fillRect/>
          </a:stretch>
        </p:blipFill>
        <p:spPr>
          <a:xfrm>
            <a:off x="6629400" y="0"/>
            <a:ext cx="2514600" cy="241401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Orrville Water Plant</a:t>
            </a:r>
            <a:br>
              <a:rPr lang="en-US" b="1" dirty="0">
                <a:solidFill>
                  <a:srgbClr val="C00000"/>
                </a:solidFill>
              </a:rPr>
            </a:br>
            <a:r>
              <a:rPr lang="en-US" sz="3100" b="1" dirty="0">
                <a:solidFill>
                  <a:srgbClr val="C00000"/>
                </a:solidFill>
              </a:rPr>
              <a:t>Todd Fetty, Superintendent</a:t>
            </a:r>
          </a:p>
        </p:txBody>
      </p:sp>
      <p:sp>
        <p:nvSpPr>
          <p:cNvPr id="3" name="Content Placeholder 2"/>
          <p:cNvSpPr>
            <a:spLocks noGrp="1"/>
          </p:cNvSpPr>
          <p:nvPr>
            <p:ph idx="1"/>
          </p:nvPr>
        </p:nvSpPr>
        <p:spPr>
          <a:xfrm>
            <a:off x="228600" y="1600200"/>
            <a:ext cx="8610600" cy="4525963"/>
          </a:xfrm>
        </p:spPr>
        <p:txBody>
          <a:bodyPr>
            <a:normAutofit/>
          </a:bodyPr>
          <a:lstStyle/>
          <a:p>
            <a:r>
              <a:rPr lang="en-US" dirty="0"/>
              <a:t>Oldest Utility, established in 1894</a:t>
            </a:r>
          </a:p>
          <a:p>
            <a:r>
              <a:rPr lang="en-US" dirty="0"/>
              <a:t>New Water Treatment Plant constructed in 1997 with an EPA approved capacity of 3.7 MGD, cost $13M</a:t>
            </a:r>
          </a:p>
          <a:p>
            <a:r>
              <a:rPr lang="en-US" dirty="0"/>
              <a:t>In 2009, received EPA approval for an increased capacity of 6.0 MGD</a:t>
            </a:r>
          </a:p>
          <a:p>
            <a:r>
              <a:rPr lang="en-US" dirty="0"/>
              <a:t>Treated an average of 1.9 million gallons per day</a:t>
            </a:r>
          </a:p>
          <a:p>
            <a:r>
              <a:rPr lang="en-US" dirty="0"/>
              <a:t>Operating budget, $2.4M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179645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D3707-2BC6-4306-8573-FFEB08D1FA51}"/>
              </a:ext>
            </a:extLst>
          </p:cNvPr>
          <p:cNvSpPr>
            <a:spLocks noGrp="1"/>
          </p:cNvSpPr>
          <p:nvPr>
            <p:ph type="title"/>
          </p:nvPr>
        </p:nvSpPr>
        <p:spPr/>
        <p:txBody>
          <a:bodyPr/>
          <a:lstStyle/>
          <a:p>
            <a:r>
              <a:rPr lang="en-US" dirty="0"/>
              <a:t>Extra slides</a:t>
            </a:r>
          </a:p>
        </p:txBody>
      </p:sp>
      <p:sp>
        <p:nvSpPr>
          <p:cNvPr id="3" name="Content Placeholder 2">
            <a:extLst>
              <a:ext uri="{FF2B5EF4-FFF2-40B4-BE49-F238E27FC236}">
                <a16:creationId xmlns:a16="http://schemas.microsoft.com/office/drawing/2014/main" id="{9FDEDEC1-5959-403D-BC4D-3CEE739D339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68578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62D6F-A639-4C50-BF19-39741A7CEA10}"/>
              </a:ext>
            </a:extLst>
          </p:cNvPr>
          <p:cNvPicPr>
            <a:picLocks noChangeAspect="1"/>
          </p:cNvPicPr>
          <p:nvPr/>
        </p:nvPicPr>
        <p:blipFill>
          <a:blip r:embed="rId3"/>
          <a:stretch>
            <a:fillRect/>
          </a:stretch>
        </p:blipFill>
        <p:spPr>
          <a:xfrm>
            <a:off x="1391144" y="0"/>
            <a:ext cx="5309694" cy="6889536"/>
          </a:xfrm>
          <a:prstGeom prst="rect">
            <a:avLst/>
          </a:prstGeom>
        </p:spPr>
      </p:pic>
    </p:spTree>
    <p:extLst>
      <p:ext uri="{BB962C8B-B14F-4D97-AF65-F5344CB8AC3E}">
        <p14:creationId xmlns:p14="http://schemas.microsoft.com/office/powerpoint/2010/main" val="647183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466"/>
            <a:ext cx="8610600" cy="666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3192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Supply &amp; Distribution</a:t>
            </a:r>
            <a:r>
              <a:rPr lang="en-US" dirty="0"/>
              <a:t> </a:t>
            </a:r>
            <a:r>
              <a:rPr lang="en-US" dirty="0">
                <a:solidFill>
                  <a:srgbClr val="C00000"/>
                </a:solidFill>
              </a:rPr>
              <a:t>System</a:t>
            </a:r>
          </a:p>
        </p:txBody>
      </p:sp>
      <p:sp>
        <p:nvSpPr>
          <p:cNvPr id="3" name="Content Placeholder 2"/>
          <p:cNvSpPr>
            <a:spLocks noGrp="1"/>
          </p:cNvSpPr>
          <p:nvPr>
            <p:ph idx="1"/>
          </p:nvPr>
        </p:nvSpPr>
        <p:spPr/>
        <p:txBody>
          <a:bodyPr>
            <a:normAutofit fontScale="92500" lnSpcReduction="20000"/>
          </a:bodyPr>
          <a:lstStyle/>
          <a:p>
            <a:r>
              <a:rPr lang="en-US" dirty="0"/>
              <a:t>11 wells</a:t>
            </a:r>
          </a:p>
          <a:p>
            <a:r>
              <a:rPr lang="en-US" dirty="0"/>
              <a:t>61 miles of water lines (sizes 4” – 16”) </a:t>
            </a:r>
          </a:p>
          <a:p>
            <a:r>
              <a:rPr lang="en-US" dirty="0"/>
              <a:t>2 booster pump stations</a:t>
            </a:r>
          </a:p>
          <a:p>
            <a:r>
              <a:rPr lang="en-US" dirty="0"/>
              <a:t>3 elevated towers (West &amp; South 150,000 gallons, Central 275,000 gallons)</a:t>
            </a:r>
          </a:p>
          <a:p>
            <a:r>
              <a:rPr lang="en-US" dirty="0"/>
              <a:t>2 underground tanks (1M gallon capacity each)</a:t>
            </a:r>
          </a:p>
          <a:p>
            <a:r>
              <a:rPr lang="en-US" dirty="0"/>
              <a:t>1 clear well tank (800,000 gallon capacity)</a:t>
            </a:r>
          </a:p>
          <a:p>
            <a:r>
              <a:rPr lang="en-US" dirty="0"/>
              <a:t>3,700 customers</a:t>
            </a:r>
          </a:p>
          <a:p>
            <a:r>
              <a:rPr lang="en-US" dirty="0"/>
              <a:t>950 valves</a:t>
            </a:r>
          </a:p>
          <a:p>
            <a:r>
              <a:rPr lang="en-US" dirty="0"/>
              <a:t>450 fire hydrants</a:t>
            </a:r>
          </a:p>
        </p:txBody>
      </p:sp>
    </p:spTree>
    <p:extLst>
      <p:ext uri="{BB962C8B-B14F-4D97-AF65-F5344CB8AC3E}">
        <p14:creationId xmlns:p14="http://schemas.microsoft.com/office/powerpoint/2010/main" val="3619618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Aerial View of Plant</a:t>
            </a: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20363"/>
          <a:stretch/>
        </p:blipFill>
        <p:spPr>
          <a:xfrm>
            <a:off x="380999" y="1295400"/>
            <a:ext cx="8381999" cy="5029200"/>
          </a:xfrm>
          <a:prstGeom prst="rect">
            <a:avLst/>
          </a:prstGeom>
        </p:spPr>
      </p:pic>
      <p:sp>
        <p:nvSpPr>
          <p:cNvPr id="3" name="TextBox 2"/>
          <p:cNvSpPr txBox="1"/>
          <p:nvPr/>
        </p:nvSpPr>
        <p:spPr>
          <a:xfrm>
            <a:off x="2819400" y="6412468"/>
            <a:ext cx="3750514" cy="369332"/>
          </a:xfrm>
          <a:prstGeom prst="rect">
            <a:avLst/>
          </a:prstGeom>
          <a:noFill/>
        </p:spPr>
        <p:txBody>
          <a:bodyPr wrap="none" rtlCol="0">
            <a:spAutoFit/>
          </a:bodyPr>
          <a:lstStyle/>
          <a:p>
            <a:r>
              <a:rPr lang="en-US" dirty="0"/>
              <a:t>2MW Solar site located south of creek</a:t>
            </a:r>
          </a:p>
        </p:txBody>
      </p:sp>
    </p:spTree>
    <p:extLst>
      <p:ext uri="{BB962C8B-B14F-4D97-AF65-F5344CB8AC3E}">
        <p14:creationId xmlns:p14="http://schemas.microsoft.com/office/powerpoint/2010/main" val="1079491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C00000"/>
                </a:solidFill>
              </a:rPr>
              <a:t>Orrville Wastewater Plant</a:t>
            </a:r>
            <a:br>
              <a:rPr lang="en-US" b="1" dirty="0">
                <a:solidFill>
                  <a:srgbClr val="C00000"/>
                </a:solidFill>
              </a:rPr>
            </a:br>
            <a:r>
              <a:rPr lang="en-US" sz="3100" b="1" dirty="0">
                <a:solidFill>
                  <a:srgbClr val="C00000"/>
                </a:solidFill>
              </a:rPr>
              <a:t>Bob Auten, Superintendent</a:t>
            </a:r>
          </a:p>
        </p:txBody>
      </p:sp>
      <p:sp>
        <p:nvSpPr>
          <p:cNvPr id="3" name="Content Placeholder 2"/>
          <p:cNvSpPr>
            <a:spLocks noGrp="1"/>
          </p:cNvSpPr>
          <p:nvPr>
            <p:ph idx="1"/>
          </p:nvPr>
        </p:nvSpPr>
        <p:spPr>
          <a:xfrm>
            <a:off x="228600" y="1600200"/>
            <a:ext cx="8610600" cy="5257800"/>
          </a:xfrm>
        </p:spPr>
        <p:txBody>
          <a:bodyPr>
            <a:normAutofit/>
          </a:bodyPr>
          <a:lstStyle/>
          <a:p>
            <a:r>
              <a:rPr lang="en-US" dirty="0"/>
              <a:t>Established in 1908</a:t>
            </a:r>
          </a:p>
          <a:p>
            <a:r>
              <a:rPr lang="en-US" dirty="0"/>
              <a:t>Current facility constructed in 1951</a:t>
            </a:r>
          </a:p>
          <a:p>
            <a:r>
              <a:rPr lang="en-US" dirty="0"/>
              <a:t>Major expansions in 1969 and 1989</a:t>
            </a:r>
          </a:p>
          <a:p>
            <a:r>
              <a:rPr lang="en-US" dirty="0"/>
              <a:t>2.1 Million Gallons Average Flow per day</a:t>
            </a:r>
          </a:p>
          <a:p>
            <a:r>
              <a:rPr lang="en-US" dirty="0"/>
              <a:t>7.1 Million Gallons Maximum Flow per day</a:t>
            </a:r>
          </a:p>
          <a:p>
            <a:r>
              <a:rPr lang="en-US" dirty="0"/>
              <a:t>42 Miles of sewer lines, 8-42”</a:t>
            </a:r>
          </a:p>
          <a:p>
            <a:r>
              <a:rPr lang="en-US" dirty="0"/>
              <a:t>Treated over 800M gallons of wastewater</a:t>
            </a:r>
          </a:p>
          <a:p>
            <a:r>
              <a:rPr lang="en-US" dirty="0"/>
              <a:t>Operating budget, $2.3M (Capital projects $280k)</a:t>
            </a:r>
          </a:p>
          <a:p>
            <a:endParaRPr lang="en-US" dirty="0">
              <a:solidFill>
                <a:srgbClr val="FF0000"/>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58371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858" r="7279" b="6418"/>
          <a:stretch/>
        </p:blipFill>
        <p:spPr bwMode="auto">
          <a:xfrm>
            <a:off x="605796" y="685800"/>
            <a:ext cx="7932408" cy="458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676900"/>
            <a:ext cx="8229600" cy="990600"/>
          </a:xfrm>
        </p:spPr>
        <p:txBody>
          <a:bodyPr>
            <a:normAutofit fontScale="90000"/>
          </a:bodyPr>
          <a:lstStyle/>
          <a:p>
            <a:r>
              <a:rPr lang="en-US" b="1" dirty="0"/>
              <a:t>Influent           Effluent</a:t>
            </a:r>
            <a:br>
              <a:rPr lang="en-US" dirty="0"/>
            </a:br>
            <a:endParaRPr lang="en-US" dirty="0"/>
          </a:p>
        </p:txBody>
      </p:sp>
    </p:spTree>
    <p:extLst>
      <p:ext uri="{BB962C8B-B14F-4D97-AF65-F5344CB8AC3E}">
        <p14:creationId xmlns:p14="http://schemas.microsoft.com/office/powerpoint/2010/main" val="2397396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94" y="152400"/>
            <a:ext cx="8991600" cy="2087562"/>
          </a:xfrm>
        </p:spPr>
        <p:txBody>
          <a:bodyPr>
            <a:normAutofit/>
          </a:bodyPr>
          <a:lstStyle/>
          <a:p>
            <a:pPr algn="just"/>
            <a:r>
              <a:rPr lang="en-US" sz="3200" dirty="0"/>
              <a:t>In-Line Fish Tanks, periodic bio-assays (using aquatic life), chemical and physical testing is used to confirm effluent quality to meet or exceed EPA standards before discharging to the creek.</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59" y="2438400"/>
            <a:ext cx="8991600" cy="4422512"/>
          </a:xfrm>
          <a:prstGeom prst="rect">
            <a:avLst/>
          </a:prstGeom>
        </p:spPr>
      </p:pic>
    </p:spTree>
    <p:extLst>
      <p:ext uri="{BB962C8B-B14F-4D97-AF65-F5344CB8AC3E}">
        <p14:creationId xmlns:p14="http://schemas.microsoft.com/office/powerpoint/2010/main" val="3266993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13231</TotalTime>
  <Words>3598</Words>
  <Application>Microsoft Office PowerPoint</Application>
  <PresentationFormat>On-screen Show (4:3)</PresentationFormat>
  <Paragraphs>287</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Arial (Body)</vt:lpstr>
      <vt:lpstr>Calibri</vt:lpstr>
      <vt:lpstr>News Gothic MT</vt:lpstr>
      <vt:lpstr>Office Theme</vt:lpstr>
      <vt:lpstr>Orrville Utilities Jeff Brediger, Director of Utilities  </vt:lpstr>
      <vt:lpstr>Public Utility Board</vt:lpstr>
      <vt:lpstr>PowerPoint Presentation</vt:lpstr>
      <vt:lpstr>Orrville Water Plant Todd Fetty, Superintendent</vt:lpstr>
      <vt:lpstr>Supply &amp; Distribution System</vt:lpstr>
      <vt:lpstr>Aerial View of Plant</vt:lpstr>
      <vt:lpstr>Orrville Wastewater Plant Bob Auten, Superintendent</vt:lpstr>
      <vt:lpstr>Influent           Effluent </vt:lpstr>
      <vt:lpstr>In-Line Fish Tanks, periodic bio-assays (using aquatic life), chemical and physical testing is used to confirm effluent quality to meet or exceed EPA standards before discharging to the creek.</vt:lpstr>
      <vt:lpstr>PowerPoint Presentation</vt:lpstr>
      <vt:lpstr>Orrville Generating Plant</vt:lpstr>
      <vt:lpstr>Electric Department Dean Kallenborn, Electric Utility Manager Dick Smith, Distribution Superintendent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Supply Sources</vt:lpstr>
      <vt:lpstr>Hydro projects</vt:lpstr>
      <vt:lpstr>PowerPoint Presentation</vt:lpstr>
      <vt:lpstr>PowerPoint Presentation</vt:lpstr>
      <vt:lpstr>PowerPoint Presentation</vt:lpstr>
      <vt:lpstr>PowerPoint Presentation</vt:lpstr>
      <vt:lpstr>PowerPoint Presentation</vt:lpstr>
      <vt:lpstr>PowerPoint Presentation</vt:lpstr>
      <vt:lpstr>Prairie State project</vt:lpstr>
      <vt:lpstr>Fremont project</vt:lpstr>
      <vt:lpstr>Fremont Energy Center</vt:lpstr>
      <vt:lpstr>Blue Creek Wind project</vt:lpstr>
      <vt:lpstr>PowerPoint Presentation</vt:lpstr>
      <vt:lpstr>PowerPoint Presentation</vt:lpstr>
      <vt:lpstr>PowerPoint Presentation</vt:lpstr>
      <vt:lpstr>PowerPoint Presentation</vt:lpstr>
      <vt:lpstr>PowerPoint Presentation</vt:lpstr>
      <vt:lpstr>PowerPoint Presentation</vt:lpstr>
      <vt:lpstr>Thank You</vt:lpstr>
      <vt:lpstr>Extra slides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brdgr2</dc:creator>
  <cp:lastModifiedBy>Jeff Brediger</cp:lastModifiedBy>
  <cp:revision>712</cp:revision>
  <cp:lastPrinted>2019-07-23T11:59:15Z</cp:lastPrinted>
  <dcterms:created xsi:type="dcterms:W3CDTF">2011-03-20T23:50:11Z</dcterms:created>
  <dcterms:modified xsi:type="dcterms:W3CDTF">2019-07-23T12:00:58Z</dcterms:modified>
</cp:coreProperties>
</file>