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uli Black" pitchFamily="2" charset="77"/>
      <p:regular r:id="rId17"/>
      <p:bold r:id="rId18"/>
    </p:embeddedFont>
    <p:embeddedFont>
      <p:font typeface="Muli Bold" pitchFamily="2" charset="77"/>
      <p:regular r:id="rId19"/>
      <p:bold r:id="rId20"/>
    </p:embeddedFont>
    <p:embeddedFont>
      <p:font typeface="Muli Bold Bold" pitchFamily="2" charset="77"/>
      <p:regular r:id="rId21"/>
      <p:bold r:id="rId22"/>
    </p:embeddedFont>
    <p:embeddedFont>
      <p:font typeface="Muli Extra Light" pitchFamily="2" charset="77"/>
      <p:regular r:id="rId23"/>
    </p:embeddedFont>
    <p:embeddedFont>
      <p:font typeface="Muli Regular" pitchFamily="2" charset="77"/>
      <p:regular r:id="rId24"/>
    </p:embeddedFont>
    <p:embeddedFont>
      <p:font typeface="Muli Regular Bold" pitchFamily="2" charset="77"/>
      <p:regular r:id="rId25"/>
      <p:bold r:id="rId26"/>
    </p:embeddedFont>
    <p:embeddedFont>
      <p:font typeface="Open Sans Light" panose="020B03060305040202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3" autoAdjust="0"/>
  </p:normalViewPr>
  <p:slideViewPr>
    <p:cSldViewPr>
      <p:cViewPr varScale="1">
        <p:scale>
          <a:sx n="60" d="100"/>
          <a:sy n="60" d="100"/>
        </p:scale>
        <p:origin x="200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96880" y="-1715983"/>
            <a:ext cx="10371943" cy="13718966"/>
            <a:chOff x="0" y="0"/>
            <a:chExt cx="2354580" cy="3114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114403"/>
            </a:xfrm>
            <a:custGeom>
              <a:avLst/>
              <a:gdLst/>
              <a:ahLst/>
              <a:cxnLst/>
              <a:rect l="l" t="t" r="r" b="b"/>
              <a:pathLst>
                <a:path w="2353310" h="3114403">
                  <a:moveTo>
                    <a:pt x="784860" y="3047092"/>
                  </a:moveTo>
                  <a:cubicBezTo>
                    <a:pt x="905510" y="3087733"/>
                    <a:pt x="1042670" y="3114403"/>
                    <a:pt x="1177290" y="3114403"/>
                  </a:cubicBezTo>
                  <a:cubicBezTo>
                    <a:pt x="1311910" y="3114403"/>
                    <a:pt x="1441450" y="3091542"/>
                    <a:pt x="1560830" y="3050903"/>
                  </a:cubicBezTo>
                  <a:cubicBezTo>
                    <a:pt x="1563370" y="3049633"/>
                    <a:pt x="1565910" y="3049633"/>
                    <a:pt x="1568450" y="3048363"/>
                  </a:cubicBezTo>
                  <a:cubicBezTo>
                    <a:pt x="2016760" y="2885803"/>
                    <a:pt x="2346960" y="2456543"/>
                    <a:pt x="2353310" y="195413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952678"/>
                  </a:lnTo>
                  <a:cubicBezTo>
                    <a:pt x="6350" y="2459082"/>
                    <a:pt x="331470" y="2888342"/>
                    <a:pt x="784860" y="30470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30432" y="3378855"/>
            <a:ext cx="9455506" cy="335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200"/>
              </a:lnSpc>
            </a:pPr>
            <a:r>
              <a:rPr lang="en-US" sz="11999">
                <a:solidFill>
                  <a:srgbClr val="23344D"/>
                </a:solidFill>
                <a:latin typeface="Muli Bold Bold"/>
              </a:rPr>
              <a:t>Sustaining OEP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858222" y="2705100"/>
            <a:ext cx="4429778" cy="442977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071010" y="5660052"/>
            <a:ext cx="2156785" cy="215678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430432" y="8633062"/>
            <a:ext cx="7749302" cy="38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</a:pPr>
            <a:r>
              <a:rPr lang="en-US" sz="2400" spc="50">
                <a:solidFill>
                  <a:srgbClr val="23344D"/>
                </a:solidFill>
                <a:latin typeface="Muli Bold"/>
              </a:rPr>
              <a:t>October 8, 2020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0432" y="1264942"/>
            <a:ext cx="7140253" cy="5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736" spc="-74">
                <a:solidFill>
                  <a:srgbClr val="23344D"/>
                </a:solidFill>
                <a:latin typeface="Muli Regular Bold"/>
              </a:rPr>
              <a:t>A Fundraising Approach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247" y="2212125"/>
            <a:ext cx="10001588" cy="777623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8247" y="745476"/>
            <a:ext cx="14420311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spc="-89">
                <a:solidFill>
                  <a:srgbClr val="23344D"/>
                </a:solidFill>
                <a:latin typeface="Muli Black Bold"/>
              </a:rPr>
              <a:t>Prospect Pool - Sample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34239" y="4933239"/>
            <a:ext cx="5353761" cy="53537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92898" cy="10287000"/>
            <a:chOff x="0" y="0"/>
            <a:chExt cx="2287634" cy="2837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7634" cy="2837716"/>
            </a:xfrm>
            <a:custGeom>
              <a:avLst/>
              <a:gdLst/>
              <a:ahLst/>
              <a:cxnLst/>
              <a:rect l="l" t="t" r="r" b="b"/>
              <a:pathLst>
                <a:path w="2287634" h="2837716">
                  <a:moveTo>
                    <a:pt x="0" y="0"/>
                  </a:moveTo>
                  <a:lnTo>
                    <a:pt x="2287634" y="0"/>
                  </a:lnTo>
                  <a:lnTo>
                    <a:pt x="2287634" y="2837716"/>
                  </a:lnTo>
                  <a:lnTo>
                    <a:pt x="0" y="2837716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710452"/>
            <a:ext cx="3504976" cy="350497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487912" y="4764684"/>
            <a:ext cx="4071571" cy="7031755"/>
            <a:chOff x="0" y="0"/>
            <a:chExt cx="2354580" cy="40664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4066448"/>
            </a:xfrm>
            <a:custGeom>
              <a:avLst/>
              <a:gdLst/>
              <a:ahLst/>
              <a:cxnLst/>
              <a:rect l="l" t="t" r="r" b="b"/>
              <a:pathLst>
                <a:path w="2353310" h="4066448">
                  <a:moveTo>
                    <a:pt x="784860" y="3999137"/>
                  </a:moveTo>
                  <a:cubicBezTo>
                    <a:pt x="905510" y="4039777"/>
                    <a:pt x="1042670" y="4066448"/>
                    <a:pt x="1177290" y="4066448"/>
                  </a:cubicBezTo>
                  <a:cubicBezTo>
                    <a:pt x="1311910" y="4066448"/>
                    <a:pt x="1441450" y="4043587"/>
                    <a:pt x="1560830" y="4002948"/>
                  </a:cubicBezTo>
                  <a:cubicBezTo>
                    <a:pt x="1563370" y="4001677"/>
                    <a:pt x="1565910" y="4001677"/>
                    <a:pt x="1568450" y="4000407"/>
                  </a:cubicBezTo>
                  <a:cubicBezTo>
                    <a:pt x="2016760" y="3837848"/>
                    <a:pt x="2346960" y="3408587"/>
                    <a:pt x="2353310" y="290325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901061"/>
                  </a:lnTo>
                  <a:cubicBezTo>
                    <a:pt x="6350" y="3411127"/>
                    <a:pt x="331470" y="3840387"/>
                    <a:pt x="784860" y="3999137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064598" y="990600"/>
            <a:ext cx="6960906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50"/>
              </a:lnSpc>
            </a:pPr>
            <a:r>
              <a:rPr lang="en-US" sz="9000" spc="-89">
                <a:solidFill>
                  <a:srgbClr val="23344D"/>
                </a:solidFill>
                <a:latin typeface="Muli Black Bold"/>
              </a:rPr>
              <a:t>Next Steps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74011" y="3288280"/>
            <a:ext cx="6027353" cy="42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00">
                <a:solidFill>
                  <a:srgbClr val="23344D"/>
                </a:solidFill>
                <a:latin typeface="Muli Bold"/>
              </a:rPr>
              <a:t>Expectations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74011" y="5133975"/>
            <a:ext cx="6027353" cy="42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00">
                <a:solidFill>
                  <a:srgbClr val="23344D"/>
                </a:solidFill>
                <a:latin typeface="Muli Bold"/>
              </a:rPr>
              <a:t>Role Selection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74011" y="3842012"/>
            <a:ext cx="6027353" cy="916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3344D"/>
                </a:solidFill>
                <a:latin typeface="Muli Regular"/>
              </a:rPr>
              <a:t>All Board Trustees are asked to participate in some aspect of the fundraising process. Board progress will be logged and reported at each Board meeting.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74011" y="2431801"/>
            <a:ext cx="6951493" cy="54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8"/>
              </a:lnSpc>
            </a:pPr>
            <a:r>
              <a:rPr lang="en-US" sz="3575">
                <a:solidFill>
                  <a:srgbClr val="FF7338"/>
                </a:solidFill>
                <a:latin typeface="Muli Bold"/>
              </a:rPr>
              <a:t>Ahead of Next Time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74011" y="5657669"/>
            <a:ext cx="6027353" cy="916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3344D"/>
                </a:solidFill>
                <a:latin typeface="Muli Regular"/>
              </a:rPr>
              <a:t>Following the retreat, you will be contacted to identify which role you would like to take on and will be provided follow up materials from there.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74011" y="6954795"/>
            <a:ext cx="6027353" cy="42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00">
                <a:solidFill>
                  <a:srgbClr val="23344D"/>
                </a:solidFill>
                <a:latin typeface="Muli Bold"/>
              </a:rPr>
              <a:t>Future Meetings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4011" y="7498071"/>
            <a:ext cx="6027353" cy="60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3344D"/>
                </a:solidFill>
                <a:latin typeface="Muli Regular"/>
              </a:rPr>
              <a:t>We will carve out time to discuss fundraising status at all upcoming Board meetings.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364391" cy="10287000"/>
            <a:chOff x="0" y="0"/>
            <a:chExt cx="249116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1164" cy="3479800"/>
            </a:xfrm>
            <a:custGeom>
              <a:avLst/>
              <a:gdLst/>
              <a:ahLst/>
              <a:cxnLst/>
              <a:rect l="l" t="t" r="r" b="b"/>
              <a:pathLst>
                <a:path w="2491164" h="3479800">
                  <a:moveTo>
                    <a:pt x="0" y="0"/>
                  </a:moveTo>
                  <a:lnTo>
                    <a:pt x="2491164" y="0"/>
                  </a:lnTo>
                  <a:lnTo>
                    <a:pt x="249116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922609"/>
            <a:ext cx="7364391" cy="736439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7306" y="0"/>
            <a:ext cx="4429778" cy="442977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58293" y="1503379"/>
            <a:ext cx="8101007" cy="3465734"/>
            <a:chOff x="0" y="0"/>
            <a:chExt cx="10801343" cy="4620979"/>
          </a:xfrm>
        </p:grpSpPr>
        <p:sp>
          <p:nvSpPr>
            <p:cNvPr id="9" name="TextBox 9"/>
            <p:cNvSpPr txBox="1"/>
            <p:nvPr/>
          </p:nvSpPr>
          <p:spPr>
            <a:xfrm>
              <a:off x="0" y="9525"/>
              <a:ext cx="10801343" cy="3530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59"/>
                </a:lnSpc>
              </a:pPr>
              <a:r>
                <a:rPr lang="en-US" sz="8799">
                  <a:solidFill>
                    <a:srgbClr val="23344D"/>
                  </a:solidFill>
                  <a:latin typeface="Muli Black Bold"/>
                </a:rPr>
                <a:t>Today's Presentation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69965"/>
              <a:ext cx="10801343" cy="85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66"/>
                </a:lnSpc>
              </a:pPr>
              <a:r>
                <a:rPr lang="en-US" sz="4200">
                  <a:solidFill>
                    <a:srgbClr val="FF7338"/>
                  </a:solidFill>
                  <a:latin typeface="Muli Bold Bold"/>
                </a:rPr>
                <a:t>Outline of Discussion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58293" y="5926638"/>
            <a:ext cx="7734181" cy="406975"/>
            <a:chOff x="0" y="0"/>
            <a:chExt cx="10312241" cy="542633"/>
          </a:xfrm>
        </p:grpSpPr>
        <p:sp>
          <p:nvSpPr>
            <p:cNvPr id="12" name="TextBox 12"/>
            <p:cNvSpPr txBox="1"/>
            <p:nvPr/>
          </p:nvSpPr>
          <p:spPr>
            <a:xfrm>
              <a:off x="1125980" y="-180975"/>
              <a:ext cx="9186261" cy="723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2740">
                  <a:solidFill>
                    <a:srgbClr val="23344D"/>
                  </a:solidFill>
                  <a:latin typeface="Muli Bold"/>
                </a:rPr>
                <a:t>What is the plan?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80975"/>
              <a:ext cx="956586" cy="723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2740">
                  <a:solidFill>
                    <a:srgbClr val="23344D"/>
                  </a:solidFill>
                  <a:latin typeface="Muli Extra Light"/>
                </a:rPr>
                <a:t>01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58293" y="7559977"/>
            <a:ext cx="7734181" cy="406975"/>
            <a:chOff x="0" y="0"/>
            <a:chExt cx="10312241" cy="542633"/>
          </a:xfrm>
        </p:grpSpPr>
        <p:sp>
          <p:nvSpPr>
            <p:cNvPr id="15" name="TextBox 15"/>
            <p:cNvSpPr txBox="1"/>
            <p:nvPr/>
          </p:nvSpPr>
          <p:spPr>
            <a:xfrm>
              <a:off x="1105796" y="-180975"/>
              <a:ext cx="9206445" cy="723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2740">
                  <a:solidFill>
                    <a:srgbClr val="23344D"/>
                  </a:solidFill>
                  <a:latin typeface="Muli Bold"/>
                </a:rPr>
                <a:t>What is the role of the Board?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80975"/>
              <a:ext cx="956586" cy="723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2740">
                  <a:solidFill>
                    <a:srgbClr val="23344D"/>
                  </a:solidFill>
                  <a:latin typeface="Muli Extra Light"/>
                </a:rPr>
                <a:t>03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58293" y="6743307"/>
            <a:ext cx="7734181" cy="406975"/>
            <a:chOff x="0" y="0"/>
            <a:chExt cx="10312241" cy="54263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80975"/>
              <a:ext cx="956586" cy="723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2740">
                  <a:solidFill>
                    <a:srgbClr val="23344D"/>
                  </a:solidFill>
                  <a:latin typeface="Muli Extra Light"/>
                </a:rPr>
                <a:t>02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05796" y="-180975"/>
              <a:ext cx="9206445" cy="723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2740">
                  <a:solidFill>
                    <a:srgbClr val="23344D"/>
                  </a:solidFill>
                  <a:latin typeface="Muli Bold"/>
                </a:rPr>
                <a:t>What is the role of the Staff?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44000" y="8297659"/>
            <a:ext cx="7734181" cy="406975"/>
            <a:chOff x="0" y="0"/>
            <a:chExt cx="10312241" cy="542633"/>
          </a:xfrm>
        </p:grpSpPr>
        <p:sp>
          <p:nvSpPr>
            <p:cNvPr id="21" name="TextBox 21"/>
            <p:cNvSpPr txBox="1"/>
            <p:nvPr/>
          </p:nvSpPr>
          <p:spPr>
            <a:xfrm>
              <a:off x="1105796" y="-180975"/>
              <a:ext cx="9206445" cy="723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2740">
                  <a:solidFill>
                    <a:srgbClr val="23344D"/>
                  </a:solidFill>
                  <a:latin typeface="Muli Bold"/>
                </a:rPr>
                <a:t>Next Steps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80975"/>
              <a:ext cx="956586" cy="723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2740">
                  <a:solidFill>
                    <a:srgbClr val="23344D"/>
                  </a:solidFill>
                  <a:latin typeface="Muli Extra Light"/>
                </a:rPr>
                <a:t>04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255252" y="1601248"/>
            <a:ext cx="6633996" cy="3431500"/>
            <a:chOff x="0" y="0"/>
            <a:chExt cx="2354580" cy="12179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9823752" y="5254252"/>
            <a:ext cx="6633996" cy="3431500"/>
            <a:chOff x="0" y="0"/>
            <a:chExt cx="2354580" cy="12179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022447" y="629335"/>
            <a:ext cx="2569444" cy="256944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700" y="1114425"/>
            <a:ext cx="10073528" cy="270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>
                <a:solidFill>
                  <a:srgbClr val="23344D"/>
                </a:solidFill>
                <a:latin typeface="Muli Black Bold"/>
              </a:rPr>
              <a:t>The OEP Approach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6230" y="4117686"/>
            <a:ext cx="10278469" cy="6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83"/>
              </a:lnSpc>
            </a:pPr>
            <a:r>
              <a:rPr lang="en-US" sz="4458">
                <a:solidFill>
                  <a:srgbClr val="FF7338"/>
                </a:solidFill>
                <a:latin typeface="Muli Bold Bold"/>
              </a:rPr>
              <a:t> Fundraising Plan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6230" y="5263666"/>
            <a:ext cx="11102228" cy="248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9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With a re-imagined focus on fundraising, OEP will: </a:t>
            </a:r>
          </a:p>
          <a:p>
            <a:pPr marL="734059" lvl="1" indent="-367030">
              <a:lnSpc>
                <a:spcPts val="67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Differentiate Funding Sources</a:t>
            </a:r>
          </a:p>
          <a:p>
            <a:pPr marL="734060" lvl="1" indent="-367030">
              <a:lnSpc>
                <a:spcPts val="6800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Create &amp; Streamline a Partnership Process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314457"/>
            <a:ext cx="5945085" cy="2972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1509080" y="1493848"/>
            <a:ext cx="5945085" cy="29725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466779" y="1486271"/>
            <a:ext cx="5945085" cy="297254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4341915"/>
            <a:ext cx="2972543" cy="297254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972543" y="4341915"/>
            <a:ext cx="2972543" cy="2972543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674735" y="619164"/>
            <a:ext cx="9933169" cy="11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24"/>
              </a:lnSpc>
            </a:pPr>
            <a:r>
              <a:rPr lang="en-US" sz="8204">
                <a:solidFill>
                  <a:srgbClr val="23344D"/>
                </a:solidFill>
                <a:latin typeface="Muli Black Bold"/>
              </a:rPr>
              <a:t>Goal - $350,000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74735" y="2075767"/>
            <a:ext cx="8422195" cy="627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</a:pPr>
            <a:r>
              <a:rPr lang="en-US" sz="4102">
                <a:solidFill>
                  <a:srgbClr val="FF7338"/>
                </a:solidFill>
                <a:latin typeface="Muli Bold Bold"/>
              </a:rPr>
              <a:t>Differentiate Funding Sources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74735" y="2788652"/>
            <a:ext cx="8775575" cy="257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1"/>
              </a:lnSpc>
            </a:pPr>
            <a:r>
              <a:rPr lang="en-US" sz="2392">
                <a:solidFill>
                  <a:srgbClr val="23344D"/>
                </a:solidFill>
                <a:latin typeface="Muli Regular"/>
              </a:rPr>
              <a:t>Major areas for consideration:</a:t>
            </a:r>
          </a:p>
          <a:p>
            <a:pPr marL="516624" lvl="1" indent="-258312">
              <a:lnSpc>
                <a:spcPts val="3421"/>
              </a:lnSpc>
              <a:buFont typeface="Arial"/>
              <a:buChar char="•"/>
            </a:pPr>
            <a:r>
              <a:rPr lang="en-US" sz="2392">
                <a:solidFill>
                  <a:srgbClr val="23344D"/>
                </a:solidFill>
                <a:latin typeface="Muli Regular"/>
              </a:rPr>
              <a:t>Geography: Local, State, Regional, National</a:t>
            </a:r>
          </a:p>
          <a:p>
            <a:pPr marL="516624" lvl="1" indent="-258312">
              <a:lnSpc>
                <a:spcPts val="3421"/>
              </a:lnSpc>
              <a:buFont typeface="Arial"/>
              <a:buChar char="•"/>
            </a:pPr>
            <a:r>
              <a:rPr lang="en-US" sz="2392">
                <a:solidFill>
                  <a:srgbClr val="23344D"/>
                </a:solidFill>
                <a:latin typeface="Muli Regular"/>
              </a:rPr>
              <a:t>Industry: Energy, Science, Technology, Community Giving Focus</a:t>
            </a:r>
          </a:p>
          <a:p>
            <a:pPr marL="516624" lvl="1" indent="-258312">
              <a:lnSpc>
                <a:spcPts val="3421"/>
              </a:lnSpc>
              <a:buFont typeface="Arial"/>
              <a:buChar char="•"/>
            </a:pPr>
            <a:r>
              <a:rPr lang="en-US" sz="2392">
                <a:solidFill>
                  <a:srgbClr val="23344D"/>
                </a:solidFill>
                <a:latin typeface="Muli Regular"/>
              </a:rPr>
              <a:t>Supporter Types: Organizational, Community Foundations, Government, Individuals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74735" y="5735921"/>
            <a:ext cx="8775575" cy="126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</a:pPr>
            <a:r>
              <a:rPr lang="en-US" sz="4102">
                <a:solidFill>
                  <a:srgbClr val="FF7338"/>
                </a:solidFill>
                <a:latin typeface="Muli Bold Bold"/>
              </a:rPr>
              <a:t>Create &amp; Streamline Partnership Process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74735" y="7139065"/>
            <a:ext cx="8775575" cy="2139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1"/>
              </a:lnSpc>
            </a:pPr>
            <a:r>
              <a:rPr lang="en-US" sz="2392">
                <a:solidFill>
                  <a:srgbClr val="23344D"/>
                </a:solidFill>
                <a:latin typeface="Muli Regular"/>
              </a:rPr>
              <a:t>Major project areas:</a:t>
            </a:r>
          </a:p>
          <a:p>
            <a:pPr marL="516624" lvl="1" indent="-258312">
              <a:lnSpc>
                <a:spcPts val="3421"/>
              </a:lnSpc>
              <a:buFont typeface="Arial"/>
              <a:buChar char="•"/>
            </a:pPr>
            <a:r>
              <a:rPr lang="en-US" sz="2392">
                <a:solidFill>
                  <a:srgbClr val="23344D"/>
                </a:solidFill>
                <a:latin typeface="Muli Regular"/>
              </a:rPr>
              <a:t>Case for Support</a:t>
            </a:r>
          </a:p>
          <a:p>
            <a:pPr marL="516624" lvl="1" indent="-258312">
              <a:lnSpc>
                <a:spcPts val="3421"/>
              </a:lnSpc>
              <a:buFont typeface="Arial"/>
              <a:buChar char="•"/>
            </a:pPr>
            <a:r>
              <a:rPr lang="en-US" sz="2392">
                <a:solidFill>
                  <a:srgbClr val="23344D"/>
                </a:solidFill>
                <a:latin typeface="Muli Regular"/>
              </a:rPr>
              <a:t>Fundraising Portfolios</a:t>
            </a:r>
          </a:p>
          <a:p>
            <a:pPr marL="516624" lvl="1" indent="-258312">
              <a:lnSpc>
                <a:spcPts val="3421"/>
              </a:lnSpc>
              <a:buFont typeface="Arial"/>
              <a:buChar char="•"/>
            </a:pPr>
            <a:r>
              <a:rPr lang="en-US" sz="2392">
                <a:solidFill>
                  <a:srgbClr val="23344D"/>
                </a:solidFill>
                <a:latin typeface="Muli Regular"/>
              </a:rPr>
              <a:t>Process Manual</a:t>
            </a:r>
          </a:p>
          <a:p>
            <a:pPr marL="516624" lvl="1" indent="-258312">
              <a:lnSpc>
                <a:spcPts val="3421"/>
              </a:lnSpc>
              <a:buFont typeface="Arial"/>
              <a:buChar char="•"/>
            </a:pPr>
            <a:r>
              <a:rPr lang="en-US" sz="2392">
                <a:solidFill>
                  <a:srgbClr val="23344D"/>
                </a:solidFill>
                <a:latin typeface="Muli Regular"/>
              </a:rPr>
              <a:t>Fundraising/Marketing Materials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887981" y="0"/>
            <a:ext cx="4400019" cy="1875440"/>
          </a:xfrm>
          <a:prstGeom prst="rect">
            <a:avLst/>
          </a:prstGeom>
          <a:solidFill>
            <a:srgbClr val="FF7338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3887981" y="8126891"/>
            <a:ext cx="4400019" cy="22000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76180" y="1570248"/>
            <a:ext cx="8119657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99"/>
              </a:lnSpc>
            </a:pPr>
            <a:r>
              <a:rPr lang="en-US" sz="8999">
                <a:solidFill>
                  <a:srgbClr val="23344D"/>
                </a:solidFill>
                <a:latin typeface="Muli Black Bold"/>
              </a:rPr>
              <a:t>Staff Roles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76180" y="3466138"/>
            <a:ext cx="6074550" cy="5760758"/>
            <a:chOff x="0" y="0"/>
            <a:chExt cx="8099399" cy="7681011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"/>
              <a:ext cx="8099399" cy="1138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59"/>
                </a:lnSpc>
              </a:pPr>
              <a:r>
                <a:rPr lang="en-US" sz="5577">
                  <a:solidFill>
                    <a:srgbClr val="FF7338"/>
                  </a:solidFill>
                  <a:latin typeface="Muli Black"/>
                </a:rPr>
                <a:t>Shauni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90197"/>
              <a:ext cx="8099399" cy="5490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02385" lvl="1" indent="-351193">
                <a:lnSpc>
                  <a:spcPts val="4066"/>
                </a:lnSpc>
                <a:buFont typeface="Arial"/>
                <a:buChar char="•"/>
              </a:pPr>
              <a:r>
                <a:rPr lang="en-US" sz="3253">
                  <a:solidFill>
                    <a:srgbClr val="23344D"/>
                  </a:solidFill>
                  <a:latin typeface="Muli Regular"/>
                </a:rPr>
                <a:t>Size: $100,000 +</a:t>
              </a:r>
            </a:p>
            <a:p>
              <a:pPr marL="702385" lvl="1" indent="-351193">
                <a:lnSpc>
                  <a:spcPts val="4066"/>
                </a:lnSpc>
                <a:buFont typeface="Arial"/>
                <a:buChar char="•"/>
              </a:pPr>
              <a:r>
                <a:rPr lang="en-US" sz="3253">
                  <a:solidFill>
                    <a:srgbClr val="23344D"/>
                  </a:solidFill>
                  <a:latin typeface="Muli Regular"/>
                </a:rPr>
                <a:t>Geographical Focus: National, Regional, State-wide, Local</a:t>
              </a:r>
            </a:p>
            <a:p>
              <a:pPr marL="702385" lvl="1" indent="-351193">
                <a:lnSpc>
                  <a:spcPts val="4066"/>
                </a:lnSpc>
                <a:buFont typeface="Arial"/>
                <a:buChar char="•"/>
              </a:pPr>
              <a:r>
                <a:rPr lang="en-US" sz="3253">
                  <a:solidFill>
                    <a:srgbClr val="23344D"/>
                  </a:solidFill>
                  <a:latin typeface="Muli Regular"/>
                </a:rPr>
                <a:t>Supporter Types: Organizational, Community Foundations, Government</a:t>
              </a:r>
            </a:p>
            <a:p>
              <a:pPr marL="702385" lvl="1" indent="-351193">
                <a:lnSpc>
                  <a:spcPts val="4066"/>
                </a:lnSpc>
                <a:buFont typeface="Arial"/>
                <a:buChar char="•"/>
              </a:pPr>
              <a:r>
                <a:rPr lang="en-US" sz="3253">
                  <a:solidFill>
                    <a:srgbClr val="23344D"/>
                  </a:solidFill>
                  <a:latin typeface="Muli Regular"/>
                </a:rPr>
                <a:t>Prospect Amount: 20 - 25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02915" y="3466138"/>
            <a:ext cx="6005936" cy="5244305"/>
            <a:chOff x="0" y="0"/>
            <a:chExt cx="8007915" cy="69924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050"/>
              <a:ext cx="8007915" cy="1138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59"/>
                </a:lnSpc>
              </a:pPr>
              <a:r>
                <a:rPr lang="en-US" sz="5577">
                  <a:solidFill>
                    <a:srgbClr val="FF7338"/>
                  </a:solidFill>
                  <a:latin typeface="Muli Black"/>
                </a:rPr>
                <a:t>Jessica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190197"/>
              <a:ext cx="8007915" cy="4802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02385" lvl="1" indent="-351193">
                <a:lnSpc>
                  <a:spcPts val="4066"/>
                </a:lnSpc>
                <a:buFont typeface="Arial"/>
                <a:buChar char="•"/>
              </a:pPr>
              <a:r>
                <a:rPr lang="en-US" sz="3253">
                  <a:solidFill>
                    <a:srgbClr val="23344D"/>
                  </a:solidFill>
                  <a:latin typeface="Muli Regular"/>
                </a:rPr>
                <a:t>Size: $0 - $99,999</a:t>
              </a:r>
            </a:p>
            <a:p>
              <a:pPr marL="702385" lvl="1" indent="-351193">
                <a:lnSpc>
                  <a:spcPts val="4066"/>
                </a:lnSpc>
                <a:buFont typeface="Arial"/>
                <a:buChar char="•"/>
              </a:pPr>
              <a:r>
                <a:rPr lang="en-US" sz="3253">
                  <a:solidFill>
                    <a:srgbClr val="23344D"/>
                  </a:solidFill>
                  <a:latin typeface="Muli Regular"/>
                </a:rPr>
                <a:t>Geographical Focus: State-wide &amp; Local</a:t>
              </a:r>
            </a:p>
            <a:p>
              <a:pPr marL="702385" lvl="1" indent="-351193">
                <a:lnSpc>
                  <a:spcPts val="4066"/>
                </a:lnSpc>
                <a:buFont typeface="Arial"/>
                <a:buChar char="•"/>
              </a:pPr>
              <a:r>
                <a:rPr lang="en-US" sz="3253">
                  <a:solidFill>
                    <a:srgbClr val="23344D"/>
                  </a:solidFill>
                  <a:latin typeface="Muli Regular"/>
                </a:rPr>
                <a:t>Supporter Types: Organizational, Community Foundations, Individuals</a:t>
              </a:r>
            </a:p>
            <a:p>
              <a:pPr marL="702385" lvl="1" indent="-351193">
                <a:lnSpc>
                  <a:spcPts val="4066"/>
                </a:lnSpc>
                <a:buFont typeface="Arial"/>
                <a:buChar char="•"/>
              </a:pPr>
              <a:r>
                <a:rPr lang="en-US" sz="3253">
                  <a:solidFill>
                    <a:srgbClr val="23344D"/>
                  </a:solidFill>
                  <a:latin typeface="Muli Regular"/>
                </a:rPr>
                <a:t>Prospect Amount: 50 - 75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16079" y="0"/>
            <a:ext cx="2971921" cy="10287000"/>
            <a:chOff x="0" y="0"/>
            <a:chExt cx="100531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344158" y="0"/>
            <a:ext cx="2971921" cy="10287000"/>
            <a:chOff x="0" y="0"/>
            <a:chExt cx="1005316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05316" cy="3479800"/>
            </a:xfrm>
            <a:custGeom>
              <a:avLst/>
              <a:gdLst/>
              <a:ahLst/>
              <a:cxnLst/>
              <a:rect l="l" t="t" r="r" b="b"/>
              <a:pathLst>
                <a:path w="1005316" h="3479800">
                  <a:moveTo>
                    <a:pt x="0" y="0"/>
                  </a:moveTo>
                  <a:lnTo>
                    <a:pt x="1005316" y="0"/>
                  </a:lnTo>
                  <a:lnTo>
                    <a:pt x="100531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61294" y="2512863"/>
            <a:ext cx="8656140" cy="54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28"/>
              </a:lnSpc>
              <a:spcBef>
                <a:spcPct val="0"/>
              </a:spcBef>
            </a:pPr>
            <a:r>
              <a:rPr lang="en-US" sz="3600">
                <a:solidFill>
                  <a:srgbClr val="FF7338"/>
                </a:solidFill>
                <a:latin typeface="Muli Black"/>
              </a:rPr>
              <a:t>Process - The Prospecting Pipeline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1294" y="3277306"/>
            <a:ext cx="9461114" cy="598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345" lvl="1" indent="-283173">
              <a:lnSpc>
                <a:spcPts val="3672"/>
              </a:lnSpc>
              <a:buFont typeface="Arial"/>
              <a:buChar char="•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Identify </a:t>
            </a:r>
          </a:p>
          <a:p>
            <a:pPr marL="1132691" lvl="2" indent="-377564">
              <a:lnSpc>
                <a:spcPts val="3672"/>
              </a:lnSpc>
              <a:buFont typeface="Arial"/>
              <a:buChar char="⚬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Finding companies/grants/individuals that give money</a:t>
            </a:r>
          </a:p>
          <a:p>
            <a:pPr marL="566345" lvl="1" indent="-283173">
              <a:lnSpc>
                <a:spcPts val="3672"/>
              </a:lnSpc>
              <a:buFont typeface="Arial"/>
              <a:buChar char="•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Qualify</a:t>
            </a:r>
          </a:p>
          <a:p>
            <a:pPr marL="1132691" lvl="2" indent="-377564">
              <a:lnSpc>
                <a:spcPts val="3672"/>
              </a:lnSpc>
              <a:buFont typeface="Arial"/>
              <a:buChar char="⚬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Research identified prospects to confirm they give in the same area as OEP expertise</a:t>
            </a:r>
          </a:p>
          <a:p>
            <a:pPr marL="566345" lvl="1" indent="-283173">
              <a:lnSpc>
                <a:spcPts val="3672"/>
              </a:lnSpc>
              <a:buFont typeface="Arial"/>
              <a:buChar char="•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Cultivate</a:t>
            </a:r>
          </a:p>
          <a:p>
            <a:pPr marL="1132691" lvl="2" indent="-377564">
              <a:lnSpc>
                <a:spcPts val="3672"/>
              </a:lnSpc>
              <a:buFont typeface="Arial"/>
              <a:buChar char="⚬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Reach out to contacts at organizations and begin the relationship</a:t>
            </a:r>
          </a:p>
          <a:p>
            <a:pPr marL="566345" lvl="1" indent="-283173">
              <a:lnSpc>
                <a:spcPts val="3672"/>
              </a:lnSpc>
              <a:buFont typeface="Arial"/>
              <a:buChar char="•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Solicit</a:t>
            </a:r>
          </a:p>
          <a:p>
            <a:pPr marL="1132691" lvl="2" indent="-377564">
              <a:lnSpc>
                <a:spcPts val="3672"/>
              </a:lnSpc>
              <a:buFont typeface="Arial"/>
              <a:buChar char="⚬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Ask for a gift to OEP</a:t>
            </a:r>
          </a:p>
          <a:p>
            <a:pPr marL="566345" lvl="1" indent="-283173">
              <a:lnSpc>
                <a:spcPts val="3672"/>
              </a:lnSpc>
              <a:buFont typeface="Arial"/>
              <a:buChar char="•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Steward</a:t>
            </a:r>
          </a:p>
          <a:p>
            <a:pPr marL="1132692" lvl="2" indent="-377564">
              <a:lnSpc>
                <a:spcPts val="3672"/>
              </a:lnSpc>
              <a:buFont typeface="Arial"/>
              <a:buChar char="⚬"/>
            </a:pPr>
            <a:r>
              <a:rPr lang="en-US" sz="2623">
                <a:solidFill>
                  <a:srgbClr val="23344D"/>
                </a:solidFill>
                <a:latin typeface="Muli Regular"/>
              </a:rPr>
              <a:t>Continue to build the relationship through tailored communication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4255317" y="2020742"/>
            <a:ext cx="4178803" cy="20894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2052174" y="6231109"/>
            <a:ext cx="4343158" cy="21715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61294" y="814117"/>
            <a:ext cx="127688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23344D"/>
                </a:solidFill>
                <a:latin typeface="Muli Black"/>
              </a:rPr>
              <a:t>Staff Goal - $250,000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571750" y="2571750"/>
            <a:ext cx="10287000" cy="51435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61345" y="1207472"/>
            <a:ext cx="10697955" cy="129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0"/>
              </a:lnSpc>
            </a:pPr>
            <a:r>
              <a:rPr lang="en-US" sz="8000">
                <a:solidFill>
                  <a:srgbClr val="23344D"/>
                </a:solidFill>
                <a:latin typeface="Muli Black Bold"/>
              </a:rPr>
              <a:t>Board Roles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972238" y="6284636"/>
            <a:ext cx="3463289" cy="346328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579680" y="2799239"/>
            <a:ext cx="10679620" cy="1894353"/>
            <a:chOff x="0" y="0"/>
            <a:chExt cx="14239494" cy="252580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14239494" cy="972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02"/>
                </a:lnSpc>
              </a:pPr>
              <a:r>
                <a:rPr lang="en-US" sz="4798">
                  <a:solidFill>
                    <a:srgbClr val="FF7338"/>
                  </a:solidFill>
                  <a:latin typeface="Muli Bold"/>
                </a:rPr>
                <a:t>Behind the Scenes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56507"/>
              <a:ext cx="14239494" cy="1169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3"/>
                </a:lnSpc>
              </a:pPr>
              <a:r>
                <a:rPr lang="en-US" sz="2699">
                  <a:solidFill>
                    <a:srgbClr val="23344D"/>
                  </a:solidFill>
                  <a:latin typeface="Muli Regular"/>
                </a:rPr>
                <a:t>Researching new prospects and investigating current prospects further to identify their area of giving interest.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79680" y="4926363"/>
            <a:ext cx="10679620" cy="1831278"/>
            <a:chOff x="0" y="0"/>
            <a:chExt cx="14239494" cy="244170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0"/>
              <a:ext cx="14239494" cy="940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05"/>
                </a:lnSpc>
              </a:pPr>
              <a:r>
                <a:rPr lang="en-US" sz="4638">
                  <a:solidFill>
                    <a:srgbClr val="FF7338"/>
                  </a:solidFill>
                  <a:latin typeface="Muli Bold"/>
                </a:rPr>
                <a:t>Making the Connection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10072"/>
              <a:ext cx="14239494" cy="113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2"/>
                </a:lnSpc>
              </a:pPr>
              <a:r>
                <a:rPr lang="en-US" sz="2609">
                  <a:solidFill>
                    <a:srgbClr val="23344D"/>
                  </a:solidFill>
                  <a:latin typeface="Muli Regular"/>
                </a:rPr>
                <a:t>Using your network to connect OEP Fundraising Team with potentially interested individuals/organizations.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579680" y="7101381"/>
            <a:ext cx="10679620" cy="1395222"/>
            <a:chOff x="0" y="0"/>
            <a:chExt cx="14239494" cy="186029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50"/>
              <a:ext cx="14239494" cy="93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01"/>
                </a:lnSpc>
              </a:pPr>
              <a:r>
                <a:rPr lang="en-US" sz="4634">
                  <a:solidFill>
                    <a:srgbClr val="FF7338"/>
                  </a:solidFill>
                  <a:latin typeface="Muli Bold"/>
                </a:rPr>
                <a:t>In the Room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08983"/>
              <a:ext cx="14239494" cy="55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2607">
                  <a:solidFill>
                    <a:srgbClr val="23344D"/>
                  </a:solidFill>
                  <a:latin typeface="Muli Regular"/>
                </a:rPr>
                <a:t>Accompanying OEP Fundraising Team in gift conversations.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00150"/>
            <a:ext cx="12879472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spc="-89">
                <a:solidFill>
                  <a:srgbClr val="23344D"/>
                </a:solidFill>
                <a:latin typeface="Muli Black Bold"/>
              </a:rPr>
              <a:t>Board Goal - $100,000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43633" y="2447925"/>
            <a:ext cx="16115667" cy="751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143"/>
              </a:lnSpc>
              <a:spcBef>
                <a:spcPct val="0"/>
              </a:spcBef>
            </a:pPr>
            <a:r>
              <a:rPr lang="en-US" sz="4799">
                <a:solidFill>
                  <a:srgbClr val="FF7338"/>
                </a:solidFill>
                <a:latin typeface="Muli Bold"/>
              </a:rPr>
              <a:t>Process - Options for Involvement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3633" y="3306229"/>
            <a:ext cx="12464319" cy="647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0715" lvl="1" indent="-405358">
              <a:lnSpc>
                <a:spcPts val="5257"/>
              </a:lnSpc>
              <a:buFont typeface="Arial"/>
              <a:buChar char="•"/>
            </a:pPr>
            <a:r>
              <a:rPr lang="en-US" sz="3755">
                <a:solidFill>
                  <a:srgbClr val="23344D"/>
                </a:solidFill>
                <a:latin typeface="Muli Regular"/>
              </a:rPr>
              <a:t>Portfolio Research</a:t>
            </a:r>
          </a:p>
          <a:p>
            <a:pPr marL="1621431" lvl="2" indent="-540477">
              <a:lnSpc>
                <a:spcPts val="5257"/>
              </a:lnSpc>
              <a:buFont typeface="Arial"/>
              <a:buChar char="⚬"/>
            </a:pPr>
            <a:r>
              <a:rPr lang="en-US" sz="3755">
                <a:solidFill>
                  <a:srgbClr val="23344D"/>
                </a:solidFill>
                <a:latin typeface="Muli Regular"/>
              </a:rPr>
              <a:t>Use Shauni &amp; Jessica's portfolios to conduct research, identify potential connections, and identify giving gaps</a:t>
            </a:r>
          </a:p>
          <a:p>
            <a:pPr marL="810715" lvl="1" indent="-405358">
              <a:lnSpc>
                <a:spcPts val="5257"/>
              </a:lnSpc>
              <a:buFont typeface="Arial"/>
              <a:buChar char="•"/>
            </a:pPr>
            <a:r>
              <a:rPr lang="en-US" sz="3755">
                <a:solidFill>
                  <a:srgbClr val="23344D"/>
                </a:solidFill>
                <a:latin typeface="Muli Regular"/>
              </a:rPr>
              <a:t>Prospect Pool Research</a:t>
            </a:r>
          </a:p>
          <a:p>
            <a:pPr marL="1621431" lvl="2" indent="-540477">
              <a:lnSpc>
                <a:spcPts val="5257"/>
              </a:lnSpc>
              <a:buFont typeface="Arial"/>
              <a:buChar char="⚬"/>
            </a:pPr>
            <a:r>
              <a:rPr lang="en-US" sz="3755">
                <a:solidFill>
                  <a:srgbClr val="23344D"/>
                </a:solidFill>
                <a:latin typeface="Muli Regular"/>
              </a:rPr>
              <a:t>Create a bank of prospects for Shauni &amp; Jessica to explore as they move through their portfolios</a:t>
            </a:r>
          </a:p>
          <a:p>
            <a:pPr marL="810715" lvl="1" indent="-405358">
              <a:lnSpc>
                <a:spcPts val="5257"/>
              </a:lnSpc>
              <a:buFont typeface="Arial"/>
              <a:buChar char="•"/>
            </a:pPr>
            <a:r>
              <a:rPr lang="en-US" sz="3755">
                <a:solidFill>
                  <a:srgbClr val="23344D"/>
                </a:solidFill>
                <a:latin typeface="Muli Regular"/>
              </a:rPr>
              <a:t>Foster OEP Awareness</a:t>
            </a:r>
          </a:p>
          <a:p>
            <a:pPr marL="1621430" lvl="2" indent="-540477">
              <a:lnSpc>
                <a:spcPts val="5257"/>
              </a:lnSpc>
              <a:buFont typeface="Arial"/>
              <a:buChar char="⚬"/>
            </a:pPr>
            <a:r>
              <a:rPr lang="en-US" sz="3755">
                <a:solidFill>
                  <a:srgbClr val="23344D"/>
                </a:solidFill>
                <a:latin typeface="Muli Regular"/>
              </a:rPr>
              <a:t>Utilize fundraising tools to spread OEP message and garner interest in community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13491239" y="2398380"/>
            <a:ext cx="2398380" cy="239838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5889620" y="0"/>
            <a:ext cx="2398380" cy="4796761"/>
            <a:chOff x="0" y="0"/>
            <a:chExt cx="1913890" cy="38277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3827780"/>
            </a:xfrm>
            <a:custGeom>
              <a:avLst/>
              <a:gdLst/>
              <a:ahLst/>
              <a:cxnLst/>
              <a:rect l="l" t="t" r="r" b="b"/>
              <a:pathLst>
                <a:path w="1913890" h="3827780">
                  <a:moveTo>
                    <a:pt x="0" y="0"/>
                  </a:moveTo>
                  <a:lnTo>
                    <a:pt x="1913890" y="0"/>
                  </a:lnTo>
                  <a:lnTo>
                    <a:pt x="1913890" y="3827780"/>
                  </a:lnTo>
                  <a:lnTo>
                    <a:pt x="0" y="382778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91239" y="0"/>
            <a:ext cx="2398380" cy="2398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8247" y="745476"/>
            <a:ext cx="12879472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spc="-89">
                <a:solidFill>
                  <a:srgbClr val="23344D"/>
                </a:solidFill>
                <a:latin typeface="Muli Black Bold"/>
              </a:rPr>
              <a:t>Portfolio - Sample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6765" y="2900110"/>
            <a:ext cx="16654470" cy="185281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217170" y="7652391"/>
            <a:ext cx="2398380" cy="239838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3262013" y="7223621"/>
            <a:ext cx="1627960" cy="162796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5877441" y="8037601"/>
            <a:ext cx="1060542" cy="106054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44500" y="5709304"/>
            <a:ext cx="3571717" cy="35717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455</Words>
  <Application>Microsoft Macintosh PowerPoint</Application>
  <PresentationFormat>Custom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Muli Bold Bold</vt:lpstr>
      <vt:lpstr>Open Sans Light</vt:lpstr>
      <vt:lpstr>Muli Regular Bold</vt:lpstr>
      <vt:lpstr>Muli Black</vt:lpstr>
      <vt:lpstr>Muli Extra Light</vt:lpstr>
      <vt:lpstr>Muli Bold</vt:lpstr>
      <vt:lpstr>Muli Black Bold</vt:lpstr>
      <vt:lpstr>Muli Regular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Retreat - Fundraising Presentation</dc:title>
  <cp:lastModifiedBy>Jessica Sarber</cp:lastModifiedBy>
  <cp:revision>2</cp:revision>
  <dcterms:created xsi:type="dcterms:W3CDTF">2006-08-16T00:00:00Z</dcterms:created>
  <dcterms:modified xsi:type="dcterms:W3CDTF">2020-10-07T23:03:02Z</dcterms:modified>
  <dc:identifier>DAEJwj4L8eI</dc:identifier>
</cp:coreProperties>
</file>